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handoutMasterIdLst>
    <p:handoutMasterId r:id="rId27"/>
  </p:handoutMasterIdLst>
  <p:sldIdLst>
    <p:sldId id="581" r:id="rId3"/>
    <p:sldId id="582" r:id="rId4"/>
    <p:sldId id="593" r:id="rId5"/>
    <p:sldId id="608" r:id="rId6"/>
    <p:sldId id="617" r:id="rId7"/>
    <p:sldId id="618" r:id="rId8"/>
    <p:sldId id="628" r:id="rId9"/>
    <p:sldId id="621" r:id="rId10"/>
    <p:sldId id="629" r:id="rId11"/>
    <p:sldId id="620" r:id="rId12"/>
    <p:sldId id="623" r:id="rId13"/>
    <p:sldId id="619" r:id="rId14"/>
    <p:sldId id="630" r:id="rId15"/>
    <p:sldId id="631" r:id="rId16"/>
    <p:sldId id="622" r:id="rId17"/>
    <p:sldId id="633" r:id="rId18"/>
    <p:sldId id="624" r:id="rId19"/>
    <p:sldId id="632" r:id="rId20"/>
    <p:sldId id="625" r:id="rId21"/>
    <p:sldId id="635" r:id="rId22"/>
    <p:sldId id="636" r:id="rId23"/>
    <p:sldId id="637" r:id="rId24"/>
    <p:sldId id="583" r:id="rId25"/>
  </p:sldIdLst>
  <p:sldSz cx="9144000" cy="6858000" type="screen4x3"/>
  <p:notesSz cx="6797675"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FF9933"/>
    <a:srgbClr val="F8A6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3714" autoAdjust="0"/>
  </p:normalViewPr>
  <p:slideViewPr>
    <p:cSldViewPr>
      <p:cViewPr>
        <p:scale>
          <a:sx n="66" d="100"/>
          <a:sy n="66" d="100"/>
        </p:scale>
        <p:origin x="1044"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4" y="0"/>
            <a:ext cx="2945659" cy="493633"/>
          </a:xfrm>
          <a:prstGeom prst="rect">
            <a:avLst/>
          </a:prstGeom>
        </p:spPr>
        <p:txBody>
          <a:bodyPr vert="horz" lIns="91440" tIns="45720" rIns="91440" bIns="45720" rtlCol="0"/>
          <a:lstStyle>
            <a:lvl1pPr algn="r">
              <a:defRPr sz="1200"/>
            </a:lvl1pPr>
          </a:lstStyle>
          <a:p>
            <a:fld id="{250710B2-11ED-48CD-B129-C9DEDB35594F}" type="datetimeFigureOut">
              <a:rPr lang="it-IT" smtClean="0"/>
              <a:t>22/05/2023</a:t>
            </a:fld>
            <a:endParaRPr lang="it-IT"/>
          </a:p>
        </p:txBody>
      </p:sp>
      <p:sp>
        <p:nvSpPr>
          <p:cNvPr id="4" name="Segnaposto piè di pagina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4" y="9377316"/>
            <a:ext cx="2945659" cy="493633"/>
          </a:xfrm>
          <a:prstGeom prst="rect">
            <a:avLst/>
          </a:prstGeom>
        </p:spPr>
        <p:txBody>
          <a:bodyPr vert="horz" lIns="91440" tIns="45720" rIns="91440" bIns="45720" rtlCol="0" anchor="b"/>
          <a:lstStyle>
            <a:lvl1pPr algn="r">
              <a:defRPr sz="1200"/>
            </a:lvl1pPr>
          </a:lstStyle>
          <a:p>
            <a:fld id="{A2EC5776-6B3C-4A9B-A2B2-2613568094D3}" type="slidenum">
              <a:rPr lang="it-IT" smtClean="0"/>
              <a:t>‹N›</a:t>
            </a:fld>
            <a:endParaRPr lang="it-IT"/>
          </a:p>
        </p:txBody>
      </p:sp>
    </p:spTree>
    <p:extLst>
      <p:ext uri="{BB962C8B-B14F-4D97-AF65-F5344CB8AC3E}">
        <p14:creationId xmlns:p14="http://schemas.microsoft.com/office/powerpoint/2010/main" val="2065767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4" y="0"/>
            <a:ext cx="2945659" cy="493633"/>
          </a:xfrm>
          <a:prstGeom prst="rect">
            <a:avLst/>
          </a:prstGeom>
        </p:spPr>
        <p:txBody>
          <a:bodyPr vert="horz" lIns="91440" tIns="45720" rIns="91440" bIns="45720" rtlCol="0"/>
          <a:lstStyle>
            <a:lvl1pPr algn="r">
              <a:defRPr sz="1200"/>
            </a:lvl1pPr>
          </a:lstStyle>
          <a:p>
            <a:fld id="{4769C520-4D9E-4B4E-9F34-6DB06C81CF09}" type="datetimeFigureOut">
              <a:rPr lang="it-IT" smtClean="0"/>
              <a:pPr/>
              <a:t>22/05/2023</a:t>
            </a:fld>
            <a:endParaRPr lang="it-IT"/>
          </a:p>
        </p:txBody>
      </p:sp>
      <p:sp>
        <p:nvSpPr>
          <p:cNvPr id="4" name="Segnaposto immagine diapositiva 3"/>
          <p:cNvSpPr>
            <a:spLocks noGrp="1" noRot="1" noChangeAspect="1"/>
          </p:cNvSpPr>
          <p:nvPr>
            <p:ph type="sldImg" idx="2"/>
          </p:nvPr>
        </p:nvSpPr>
        <p:spPr>
          <a:xfrm>
            <a:off x="930275" y="739775"/>
            <a:ext cx="4937125" cy="37020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377316"/>
            <a:ext cx="2945659" cy="493633"/>
          </a:xfrm>
          <a:prstGeom prst="rect">
            <a:avLst/>
          </a:prstGeom>
        </p:spPr>
        <p:txBody>
          <a:bodyPr vert="horz" lIns="91440" tIns="45720" rIns="91440" bIns="45720" rtlCol="0" anchor="b"/>
          <a:lstStyle>
            <a:lvl1pPr algn="r">
              <a:defRPr sz="1200"/>
            </a:lvl1pPr>
          </a:lstStyle>
          <a:p>
            <a:fld id="{4F1369E0-8514-44CC-B1FD-276E52F88FDB}" type="slidenum">
              <a:rPr lang="it-IT" smtClean="0"/>
              <a:pPr/>
              <a:t>‹N›</a:t>
            </a:fld>
            <a:endParaRPr lang="it-IT"/>
          </a:p>
        </p:txBody>
      </p:sp>
    </p:spTree>
    <p:extLst>
      <p:ext uri="{BB962C8B-B14F-4D97-AF65-F5344CB8AC3E}">
        <p14:creationId xmlns:p14="http://schemas.microsoft.com/office/powerpoint/2010/main" val="223619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369E0-8514-44CC-B1FD-276E52F88FDB}" type="slidenum">
              <a:rPr lang="it-IT" smtClean="0"/>
              <a:pPr/>
              <a:t>1</a:t>
            </a:fld>
            <a:endParaRPr lang="it-IT"/>
          </a:p>
        </p:txBody>
      </p:sp>
    </p:spTree>
    <p:extLst>
      <p:ext uri="{BB962C8B-B14F-4D97-AF65-F5344CB8AC3E}">
        <p14:creationId xmlns:p14="http://schemas.microsoft.com/office/powerpoint/2010/main" val="1860197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369E0-8514-44CC-B1FD-276E52F88FDB}" type="slidenum">
              <a:rPr lang="it-IT" smtClean="0"/>
              <a:pPr/>
              <a:t>10</a:t>
            </a:fld>
            <a:endParaRPr lang="it-IT"/>
          </a:p>
        </p:txBody>
      </p:sp>
    </p:spTree>
    <p:extLst>
      <p:ext uri="{BB962C8B-B14F-4D97-AF65-F5344CB8AC3E}">
        <p14:creationId xmlns:p14="http://schemas.microsoft.com/office/powerpoint/2010/main" val="1723135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369E0-8514-44CC-B1FD-276E52F88FDB}" type="slidenum">
              <a:rPr lang="it-IT" smtClean="0"/>
              <a:pPr/>
              <a:t>11</a:t>
            </a:fld>
            <a:endParaRPr lang="it-IT"/>
          </a:p>
        </p:txBody>
      </p:sp>
    </p:spTree>
    <p:extLst>
      <p:ext uri="{BB962C8B-B14F-4D97-AF65-F5344CB8AC3E}">
        <p14:creationId xmlns:p14="http://schemas.microsoft.com/office/powerpoint/2010/main" val="4101374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369E0-8514-44CC-B1FD-276E52F88FDB}" type="slidenum">
              <a:rPr lang="it-IT" smtClean="0"/>
              <a:pPr/>
              <a:t>12</a:t>
            </a:fld>
            <a:endParaRPr lang="it-IT"/>
          </a:p>
        </p:txBody>
      </p:sp>
    </p:spTree>
    <p:extLst>
      <p:ext uri="{BB962C8B-B14F-4D97-AF65-F5344CB8AC3E}">
        <p14:creationId xmlns:p14="http://schemas.microsoft.com/office/powerpoint/2010/main" val="1351343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369E0-8514-44CC-B1FD-276E52F88FDB}" type="slidenum">
              <a:rPr lang="it-IT" smtClean="0"/>
              <a:pPr/>
              <a:t>15</a:t>
            </a:fld>
            <a:endParaRPr lang="it-IT"/>
          </a:p>
        </p:txBody>
      </p:sp>
    </p:spTree>
    <p:extLst>
      <p:ext uri="{BB962C8B-B14F-4D97-AF65-F5344CB8AC3E}">
        <p14:creationId xmlns:p14="http://schemas.microsoft.com/office/powerpoint/2010/main" val="304413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369E0-8514-44CC-B1FD-276E52F88FDB}" type="slidenum">
              <a:rPr lang="it-IT" smtClean="0"/>
              <a:pPr/>
              <a:t>16</a:t>
            </a:fld>
            <a:endParaRPr lang="it-IT"/>
          </a:p>
        </p:txBody>
      </p:sp>
    </p:spTree>
    <p:extLst>
      <p:ext uri="{BB962C8B-B14F-4D97-AF65-F5344CB8AC3E}">
        <p14:creationId xmlns:p14="http://schemas.microsoft.com/office/powerpoint/2010/main" val="3502387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369E0-8514-44CC-B1FD-276E52F88FDB}" type="slidenum">
              <a:rPr lang="it-IT" smtClean="0"/>
              <a:pPr/>
              <a:t>17</a:t>
            </a:fld>
            <a:endParaRPr lang="it-IT"/>
          </a:p>
        </p:txBody>
      </p:sp>
    </p:spTree>
    <p:extLst>
      <p:ext uri="{BB962C8B-B14F-4D97-AF65-F5344CB8AC3E}">
        <p14:creationId xmlns:p14="http://schemas.microsoft.com/office/powerpoint/2010/main" val="2559054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369E0-8514-44CC-B1FD-276E52F88FDB}" type="slidenum">
              <a:rPr lang="it-IT" smtClean="0"/>
              <a:pPr/>
              <a:t>18</a:t>
            </a:fld>
            <a:endParaRPr lang="it-IT"/>
          </a:p>
        </p:txBody>
      </p:sp>
    </p:spTree>
    <p:extLst>
      <p:ext uri="{BB962C8B-B14F-4D97-AF65-F5344CB8AC3E}">
        <p14:creationId xmlns:p14="http://schemas.microsoft.com/office/powerpoint/2010/main" val="986779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369E0-8514-44CC-B1FD-276E52F88FDB}" type="slidenum">
              <a:rPr lang="it-IT" smtClean="0"/>
              <a:pPr/>
              <a:t>19</a:t>
            </a:fld>
            <a:endParaRPr lang="it-IT"/>
          </a:p>
        </p:txBody>
      </p:sp>
    </p:spTree>
    <p:extLst>
      <p:ext uri="{BB962C8B-B14F-4D97-AF65-F5344CB8AC3E}">
        <p14:creationId xmlns:p14="http://schemas.microsoft.com/office/powerpoint/2010/main" val="3170566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369E0-8514-44CC-B1FD-276E52F88FDB}" type="slidenum">
              <a:rPr lang="it-IT" smtClean="0"/>
              <a:pPr/>
              <a:t>23</a:t>
            </a:fld>
            <a:endParaRPr lang="it-IT"/>
          </a:p>
        </p:txBody>
      </p:sp>
    </p:spTree>
    <p:extLst>
      <p:ext uri="{BB962C8B-B14F-4D97-AF65-F5344CB8AC3E}">
        <p14:creationId xmlns:p14="http://schemas.microsoft.com/office/powerpoint/2010/main" val="1860197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369E0-8514-44CC-B1FD-276E52F88FDB}" type="slidenum">
              <a:rPr lang="it-IT" smtClean="0"/>
              <a:pPr/>
              <a:t>2</a:t>
            </a:fld>
            <a:endParaRPr lang="it-IT"/>
          </a:p>
        </p:txBody>
      </p:sp>
    </p:spTree>
    <p:extLst>
      <p:ext uri="{BB962C8B-B14F-4D97-AF65-F5344CB8AC3E}">
        <p14:creationId xmlns:p14="http://schemas.microsoft.com/office/powerpoint/2010/main" val="2630222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369E0-8514-44CC-B1FD-276E52F88FDB}" type="slidenum">
              <a:rPr lang="it-IT" smtClean="0"/>
              <a:pPr/>
              <a:t>3</a:t>
            </a:fld>
            <a:endParaRPr lang="it-IT"/>
          </a:p>
        </p:txBody>
      </p:sp>
    </p:spTree>
    <p:extLst>
      <p:ext uri="{BB962C8B-B14F-4D97-AF65-F5344CB8AC3E}">
        <p14:creationId xmlns:p14="http://schemas.microsoft.com/office/powerpoint/2010/main" val="2630222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369E0-8514-44CC-B1FD-276E52F88FDB}" type="slidenum">
              <a:rPr lang="it-IT" smtClean="0"/>
              <a:pPr/>
              <a:t>4</a:t>
            </a:fld>
            <a:endParaRPr lang="it-IT"/>
          </a:p>
        </p:txBody>
      </p:sp>
    </p:spTree>
    <p:extLst>
      <p:ext uri="{BB962C8B-B14F-4D97-AF65-F5344CB8AC3E}">
        <p14:creationId xmlns:p14="http://schemas.microsoft.com/office/powerpoint/2010/main" val="39685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369E0-8514-44CC-B1FD-276E52F88FDB}" type="slidenum">
              <a:rPr lang="it-IT" smtClean="0"/>
              <a:pPr/>
              <a:t>5</a:t>
            </a:fld>
            <a:endParaRPr lang="it-IT"/>
          </a:p>
        </p:txBody>
      </p:sp>
    </p:spTree>
    <p:extLst>
      <p:ext uri="{BB962C8B-B14F-4D97-AF65-F5344CB8AC3E}">
        <p14:creationId xmlns:p14="http://schemas.microsoft.com/office/powerpoint/2010/main" val="13750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369E0-8514-44CC-B1FD-276E52F88FDB}" type="slidenum">
              <a:rPr lang="it-IT" smtClean="0"/>
              <a:pPr/>
              <a:t>6</a:t>
            </a:fld>
            <a:endParaRPr lang="it-IT"/>
          </a:p>
        </p:txBody>
      </p:sp>
    </p:spTree>
    <p:extLst>
      <p:ext uri="{BB962C8B-B14F-4D97-AF65-F5344CB8AC3E}">
        <p14:creationId xmlns:p14="http://schemas.microsoft.com/office/powerpoint/2010/main" val="2123877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369E0-8514-44CC-B1FD-276E52F88FDB}" type="slidenum">
              <a:rPr lang="it-IT" smtClean="0"/>
              <a:pPr/>
              <a:t>7</a:t>
            </a:fld>
            <a:endParaRPr lang="it-IT"/>
          </a:p>
        </p:txBody>
      </p:sp>
    </p:spTree>
    <p:extLst>
      <p:ext uri="{BB962C8B-B14F-4D97-AF65-F5344CB8AC3E}">
        <p14:creationId xmlns:p14="http://schemas.microsoft.com/office/powerpoint/2010/main" val="1544518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369E0-8514-44CC-B1FD-276E52F88FDB}" type="slidenum">
              <a:rPr lang="it-IT" smtClean="0"/>
              <a:pPr/>
              <a:t>8</a:t>
            </a:fld>
            <a:endParaRPr lang="it-IT"/>
          </a:p>
        </p:txBody>
      </p:sp>
    </p:spTree>
    <p:extLst>
      <p:ext uri="{BB962C8B-B14F-4D97-AF65-F5344CB8AC3E}">
        <p14:creationId xmlns:p14="http://schemas.microsoft.com/office/powerpoint/2010/main" val="2846873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1369E0-8514-44CC-B1FD-276E52F88FDB}" type="slidenum">
              <a:rPr lang="it-IT" smtClean="0"/>
              <a:pPr/>
              <a:t>9</a:t>
            </a:fld>
            <a:endParaRPr lang="it-IT"/>
          </a:p>
        </p:txBody>
      </p:sp>
    </p:spTree>
    <p:extLst>
      <p:ext uri="{BB962C8B-B14F-4D97-AF65-F5344CB8AC3E}">
        <p14:creationId xmlns:p14="http://schemas.microsoft.com/office/powerpoint/2010/main" val="931751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21560CA-CA10-4272-8378-0F9F5AE3BCDC}" type="datetimeFigureOut">
              <a:rPr lang="it-IT" smtClean="0"/>
              <a:pPr/>
              <a:t>22/05/2023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E25F211-E208-4546-A2A2-C9277C49C353}" type="slidenum">
              <a:rPr lang="it-IT" smtClean="0"/>
              <a:pPr/>
              <a:t>‹N›</a:t>
            </a:fld>
            <a:endParaRPr lang="it-IT"/>
          </a:p>
        </p:txBody>
      </p:sp>
    </p:spTree>
    <p:extLst>
      <p:ext uri="{BB962C8B-B14F-4D97-AF65-F5344CB8AC3E}">
        <p14:creationId xmlns:p14="http://schemas.microsoft.com/office/powerpoint/2010/main" val="1276099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21560CA-CA10-4272-8378-0F9F5AE3BCDC}" type="datetimeFigureOut">
              <a:rPr lang="it-IT" smtClean="0"/>
              <a:pPr/>
              <a:t>22/05/2023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E25F211-E208-4546-A2A2-C9277C49C353}" type="slidenum">
              <a:rPr lang="it-IT" smtClean="0"/>
              <a:pPr/>
              <a:t>‹N›</a:t>
            </a:fld>
            <a:endParaRPr lang="it-IT"/>
          </a:p>
        </p:txBody>
      </p:sp>
    </p:spTree>
    <p:extLst>
      <p:ext uri="{BB962C8B-B14F-4D97-AF65-F5344CB8AC3E}">
        <p14:creationId xmlns:p14="http://schemas.microsoft.com/office/powerpoint/2010/main" val="1709964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21560CA-CA10-4272-8378-0F9F5AE3BCDC}" type="datetimeFigureOut">
              <a:rPr lang="it-IT" smtClean="0"/>
              <a:pPr/>
              <a:t>22/05/2023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E25F211-E208-4546-A2A2-C9277C49C353}" type="slidenum">
              <a:rPr lang="it-IT" smtClean="0"/>
              <a:pPr/>
              <a:t>‹N›</a:t>
            </a:fld>
            <a:endParaRPr lang="it-IT"/>
          </a:p>
        </p:txBody>
      </p:sp>
    </p:spTree>
    <p:extLst>
      <p:ext uri="{BB962C8B-B14F-4D97-AF65-F5344CB8AC3E}">
        <p14:creationId xmlns:p14="http://schemas.microsoft.com/office/powerpoint/2010/main" val="3009549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cxnSp>
        <p:nvCxnSpPr>
          <p:cNvPr id="3" name="Connettore 1 2"/>
          <p:cNvCxnSpPr/>
          <p:nvPr userDrawn="1"/>
        </p:nvCxnSpPr>
        <p:spPr>
          <a:xfrm>
            <a:off x="0" y="592113"/>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5" descr="Logo RaM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532440" y="-6375"/>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titolo 1"/>
          <p:cNvSpPr>
            <a:spLocks noGrp="1"/>
          </p:cNvSpPr>
          <p:nvPr>
            <p:ph type="title" hasCustomPrompt="1"/>
          </p:nvPr>
        </p:nvSpPr>
        <p:spPr>
          <a:xfrm>
            <a:off x="251520" y="44624"/>
            <a:ext cx="7992888" cy="504056"/>
          </a:xfrm>
          <a:prstGeom prst="rect">
            <a:avLst/>
          </a:prstGeom>
        </p:spPr>
        <p:txBody>
          <a:bodyPr vert="horz" lIns="91440" tIns="45720" rIns="91440" bIns="45720" rtlCol="0" anchor="ctr">
            <a:noAutofit/>
          </a:bodyPr>
          <a:lstStyle>
            <a:lvl1pPr algn="l">
              <a:defRPr sz="2400" b="1" baseline="0">
                <a:solidFill>
                  <a:srgbClr val="002060"/>
                </a:solidFill>
                <a:latin typeface="Arial" pitchFamily="34" charset="0"/>
              </a:defRPr>
            </a:lvl1pPr>
          </a:lstStyle>
          <a:p>
            <a:r>
              <a:rPr lang="it-IT" dirty="0" smtClean="0"/>
              <a:t>Titolo della Slide </a:t>
            </a:r>
            <a:endParaRPr lang="it-IT" dirty="0"/>
          </a:p>
        </p:txBody>
      </p:sp>
      <p:sp>
        <p:nvSpPr>
          <p:cNvPr id="7" name="Segnaposto testo 8"/>
          <p:cNvSpPr>
            <a:spLocks noGrp="1"/>
          </p:cNvSpPr>
          <p:nvPr>
            <p:ph type="body" sz="quarter" idx="10" hasCustomPrompt="1"/>
          </p:nvPr>
        </p:nvSpPr>
        <p:spPr>
          <a:xfrm>
            <a:off x="251520" y="908720"/>
            <a:ext cx="7992888" cy="4392488"/>
          </a:xfrm>
          <a:prstGeom prst="rect">
            <a:avLst/>
          </a:prstGeom>
        </p:spPr>
        <p:txBody>
          <a:bodyPr/>
          <a:lstStyle>
            <a:lvl1pPr marL="0" indent="0">
              <a:buFontTx/>
              <a:buNone/>
              <a:defRPr sz="1800" baseline="0">
                <a:solidFill>
                  <a:srgbClr val="002060"/>
                </a:solidFill>
                <a:latin typeface="Arial" pitchFamily="34" charset="0"/>
              </a:defRPr>
            </a:lvl1pPr>
          </a:lstStyle>
          <a:p>
            <a:pPr lvl="0"/>
            <a:r>
              <a:rPr lang="it-IT" dirty="0" smtClean="0"/>
              <a:t>Testo della Slide</a:t>
            </a:r>
            <a:endParaRPr lang="it-IT" dirty="0"/>
          </a:p>
        </p:txBody>
      </p:sp>
    </p:spTree>
    <p:extLst>
      <p:ext uri="{BB962C8B-B14F-4D97-AF65-F5344CB8AC3E}">
        <p14:creationId xmlns:p14="http://schemas.microsoft.com/office/powerpoint/2010/main" val="2020346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49276" y="3200401"/>
            <a:ext cx="8067675" cy="962025"/>
          </a:xfrm>
        </p:spPr>
        <p:txBody>
          <a:bodyPr/>
          <a:lstStyle>
            <a:lvl1pPr>
              <a:defRPr sz="2000" b="0"/>
            </a:lvl1pPr>
          </a:lstStyle>
          <a:p>
            <a:pPr lvl="0"/>
            <a:r>
              <a:rPr lang="en-US" dirty="0" smtClean="0"/>
              <a:t>Sub-title</a:t>
            </a:r>
            <a:endParaRPr lang="en-GB" dirty="0"/>
          </a:p>
        </p:txBody>
      </p:sp>
      <p:cxnSp>
        <p:nvCxnSpPr>
          <p:cNvPr id="3" name="Straight Connector 2"/>
          <p:cNvCxnSpPr/>
          <p:nvPr userDrawn="1"/>
        </p:nvCxnSpPr>
        <p:spPr>
          <a:xfrm>
            <a:off x="544313" y="5483009"/>
            <a:ext cx="8073081"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561777" y="469574"/>
            <a:ext cx="8069869" cy="1510131"/>
          </a:xfrm>
        </p:spPr>
        <p:txBody>
          <a:bodyPr vert="horz" lIns="0" tIns="0" rIns="0" bIns="0" rtlCol="0">
            <a:noAutofit/>
          </a:bodyPr>
          <a:lstStyle>
            <a:lvl1pPr>
              <a:defRPr lang="en-US" sz="4500" baseline="0">
                <a:solidFill>
                  <a:schemeClr val="tx2"/>
                </a:solidFill>
                <a:ea typeface="+mn-ea"/>
              </a:defRPr>
            </a:lvl1pPr>
          </a:lstStyle>
          <a:p>
            <a:pPr marL="0" lvl="0" indent="0">
              <a:spcBef>
                <a:spcPts val="0"/>
              </a:spcBef>
              <a:buFontTx/>
            </a:pPr>
            <a:r>
              <a:rPr lang="en-US" dirty="0" smtClean="0"/>
              <a:t>title</a:t>
            </a:r>
            <a:endParaRPr lang="en-US" dirty="0"/>
          </a:p>
        </p:txBody>
      </p:sp>
      <p:sp>
        <p:nvSpPr>
          <p:cNvPr id="4" name="Text Placeholder 3"/>
          <p:cNvSpPr>
            <a:spLocks noGrp="1"/>
          </p:cNvSpPr>
          <p:nvPr>
            <p:ph type="body" sz="quarter" idx="12" hasCustomPrompt="1"/>
          </p:nvPr>
        </p:nvSpPr>
        <p:spPr>
          <a:xfrm>
            <a:off x="558801" y="5048251"/>
            <a:ext cx="8067675" cy="409575"/>
          </a:xfrm>
        </p:spPr>
        <p:txBody>
          <a:bodyPr anchor="b"/>
          <a:lstStyle>
            <a:lvl1pPr>
              <a:defRPr b="0">
                <a:solidFill>
                  <a:schemeClr val="tx1"/>
                </a:solidFill>
              </a:defRPr>
            </a:lvl1pPr>
          </a:lstStyle>
          <a:p>
            <a:pPr lvl="0"/>
            <a:r>
              <a:rPr lang="en-US" dirty="0" smtClean="0"/>
              <a:t>date</a:t>
            </a:r>
            <a:endParaRPr lang="en-GB" dirty="0"/>
          </a:p>
        </p:txBody>
      </p:sp>
      <p:pic>
        <p:nvPicPr>
          <p:cNvPr id="15" name="Picture 14" descr="EgonZegner_logo_Black.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2806" y="5635245"/>
            <a:ext cx="2980765" cy="515331"/>
          </a:xfrm>
          <a:prstGeom prst="rect">
            <a:avLst/>
          </a:prstGeom>
        </p:spPr>
      </p:pic>
    </p:spTree>
    <p:extLst>
      <p:ext uri="{BB962C8B-B14F-4D97-AF65-F5344CB8AC3E}">
        <p14:creationId xmlns:p14="http://schemas.microsoft.com/office/powerpoint/2010/main" val="3810984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5" name="Content Placeholder 4"/>
          <p:cNvSpPr>
            <a:spLocks noGrp="1"/>
          </p:cNvSpPr>
          <p:nvPr>
            <p:ph sz="quarter" idx="10"/>
          </p:nvPr>
        </p:nvSpPr>
        <p:spPr>
          <a:xfrm>
            <a:off x="561975" y="1143149"/>
            <a:ext cx="8053677" cy="4924425"/>
          </a:xfrm>
        </p:spPr>
        <p:txBody>
          <a:bodyPr/>
          <a:lstStyle>
            <a:lvl2pPr marL="0" indent="0">
              <a:buNone/>
              <a:defRPr/>
            </a:lvl2pPr>
            <a:lvl3pPr marL="400050" indent="-168275">
              <a:buFont typeface="Arial" pitchFamily="34" charset="0"/>
              <a:buChar char="•"/>
              <a:defRPr/>
            </a:lvl3pPr>
            <a:lvl4pPr marL="628650" indent="-173038">
              <a:defRPr/>
            </a:lvl4pPr>
            <a:lvl5pPr marL="85725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42136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47133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fil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197" y="444520"/>
            <a:ext cx="8069869" cy="410519"/>
          </a:xfrm>
        </p:spPr>
        <p:txBody>
          <a:bodyPr/>
          <a:lstStyle>
            <a:lvl1pPr>
              <a:defRPr b="0" baseline="0">
                <a:solidFill>
                  <a:schemeClr val="tx1"/>
                </a:solidFill>
              </a:defRPr>
            </a:lvl1pPr>
          </a:lstStyle>
          <a:p>
            <a:r>
              <a:rPr lang="en-US" dirty="0" smtClean="0"/>
              <a:t>Click to enter Candidate name</a:t>
            </a:r>
            <a:endParaRPr lang="en-US" dirty="0"/>
          </a:p>
        </p:txBody>
      </p:sp>
      <p:sp>
        <p:nvSpPr>
          <p:cNvPr id="3" name="Content Placeholder 2"/>
          <p:cNvSpPr>
            <a:spLocks noGrp="1"/>
          </p:cNvSpPr>
          <p:nvPr>
            <p:ph idx="1" hasCustomPrompt="1"/>
          </p:nvPr>
        </p:nvSpPr>
        <p:spPr>
          <a:xfrm>
            <a:off x="548642" y="1146190"/>
            <a:ext cx="3944227"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
        <p:nvSpPr>
          <p:cNvPr id="6" name="Content Placeholder 2"/>
          <p:cNvSpPr>
            <a:spLocks noGrp="1"/>
          </p:cNvSpPr>
          <p:nvPr>
            <p:ph idx="10" hasCustomPrompt="1"/>
          </p:nvPr>
        </p:nvSpPr>
        <p:spPr>
          <a:xfrm>
            <a:off x="4659923" y="1146190"/>
            <a:ext cx="3944227"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Tree>
    <p:extLst>
      <p:ext uri="{BB962C8B-B14F-4D97-AF65-F5344CB8AC3E}">
        <p14:creationId xmlns:p14="http://schemas.microsoft.com/office/powerpoint/2010/main" val="25520150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6" name="Content Placeholder 5"/>
          <p:cNvSpPr>
            <a:spLocks noGrp="1"/>
          </p:cNvSpPr>
          <p:nvPr>
            <p:ph sz="quarter" idx="10"/>
          </p:nvPr>
        </p:nvSpPr>
        <p:spPr>
          <a:xfrm>
            <a:off x="552450" y="1151516"/>
            <a:ext cx="3843338"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4783138" y="1151516"/>
            <a:ext cx="3841750"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31060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sultant Prof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1"/>
          </p:nvPr>
        </p:nvSpPr>
        <p:spPr>
          <a:xfrm>
            <a:off x="565786" y="1152168"/>
            <a:ext cx="1828553" cy="2286000"/>
          </a:xfrm>
        </p:spPr>
      </p:sp>
      <p:sp>
        <p:nvSpPr>
          <p:cNvPr id="4" name="Text Placeholder 6"/>
          <p:cNvSpPr>
            <a:spLocks noGrp="1"/>
          </p:cNvSpPr>
          <p:nvPr>
            <p:ph type="body" sz="quarter" idx="13" hasCustomPrompt="1"/>
          </p:nvPr>
        </p:nvSpPr>
        <p:spPr>
          <a:xfrm>
            <a:off x="2706688" y="1152170"/>
            <a:ext cx="5129212" cy="287101"/>
          </a:xfrm>
        </p:spPr>
        <p:txBody>
          <a:bodyPr/>
          <a:lstStyle>
            <a:lvl1pPr>
              <a:defRPr baseline="0"/>
            </a:lvl1pPr>
          </a:lstStyle>
          <a:p>
            <a:pPr lvl="0"/>
            <a:r>
              <a:rPr lang="en-US" dirty="0" smtClean="0"/>
              <a:t>[Name goes here]</a:t>
            </a:r>
          </a:p>
        </p:txBody>
      </p:sp>
      <p:sp>
        <p:nvSpPr>
          <p:cNvPr id="5" name="Text Placeholder 6"/>
          <p:cNvSpPr>
            <a:spLocks noGrp="1"/>
          </p:cNvSpPr>
          <p:nvPr>
            <p:ph type="body" sz="quarter" idx="14" hasCustomPrompt="1"/>
          </p:nvPr>
        </p:nvSpPr>
        <p:spPr>
          <a:xfrm>
            <a:off x="2706688" y="1439744"/>
            <a:ext cx="5129212" cy="230115"/>
          </a:xfrm>
        </p:spPr>
        <p:txBody>
          <a:bodyPr anchor="ctr"/>
          <a:lstStyle>
            <a:lvl1pPr>
              <a:spcBef>
                <a:spcPts val="1200"/>
              </a:spcBef>
              <a:defRPr sz="1200" baseline="0"/>
            </a:lvl1pPr>
          </a:lstStyle>
          <a:p>
            <a:pPr lvl="0"/>
            <a:r>
              <a:rPr lang="en-US" dirty="0" smtClean="0"/>
              <a:t>[Location]</a:t>
            </a:r>
          </a:p>
        </p:txBody>
      </p:sp>
      <p:sp>
        <p:nvSpPr>
          <p:cNvPr id="6" name="Text Placeholder 6"/>
          <p:cNvSpPr>
            <a:spLocks noGrp="1"/>
          </p:cNvSpPr>
          <p:nvPr>
            <p:ph type="body" sz="quarter" idx="15" hasCustomPrompt="1"/>
          </p:nvPr>
        </p:nvSpPr>
        <p:spPr>
          <a:xfrm>
            <a:off x="2706688" y="1860690"/>
            <a:ext cx="5129212" cy="445273"/>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7" name="Text Placeholder 6"/>
          <p:cNvSpPr>
            <a:spLocks noGrp="1"/>
          </p:cNvSpPr>
          <p:nvPr>
            <p:ph type="body" sz="quarter" idx="16" hasCustomPrompt="1"/>
          </p:nvPr>
        </p:nvSpPr>
        <p:spPr>
          <a:xfrm>
            <a:off x="2706688" y="2560403"/>
            <a:ext cx="5129212" cy="882594"/>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8" name="Text Placeholder 11"/>
          <p:cNvSpPr>
            <a:spLocks noGrp="1"/>
          </p:cNvSpPr>
          <p:nvPr>
            <p:ph type="body" sz="quarter" idx="17" hasCustomPrompt="1"/>
          </p:nvPr>
        </p:nvSpPr>
        <p:spPr>
          <a:xfrm>
            <a:off x="565151" y="3762377"/>
            <a:ext cx="7278688" cy="2316163"/>
          </a:xfrm>
        </p:spPr>
        <p:txBody>
          <a:bodyPr/>
          <a:lstStyle>
            <a:lvl1pPr>
              <a:defRPr sz="1000" b="0">
                <a:solidFill>
                  <a:schemeClr val="tx1"/>
                </a:solidFill>
              </a:defRPr>
            </a:lvl1pPr>
          </a:lstStyle>
          <a:p>
            <a:pPr lvl="0"/>
            <a:r>
              <a:rPr lang="en-US" dirty="0" smtClean="0"/>
              <a:t>Click to add text</a:t>
            </a:r>
          </a:p>
        </p:txBody>
      </p:sp>
      <p:sp>
        <p:nvSpPr>
          <p:cNvPr id="9" name="TextBox 8"/>
          <p:cNvSpPr txBox="1"/>
          <p:nvPr userDrawn="1"/>
        </p:nvSpPr>
        <p:spPr>
          <a:xfrm>
            <a:off x="2706688" y="1669857"/>
            <a:ext cx="4726745" cy="199350"/>
          </a:xfrm>
          <a:prstGeom prst="rect">
            <a:avLst/>
          </a:prstGeom>
          <a:noFill/>
        </p:spPr>
        <p:txBody>
          <a:bodyPr wrap="square" lIns="0" tIns="0" rIns="0" bIns="0" rtlCol="0" anchor="b">
            <a:noAutofit/>
          </a:bodyPr>
          <a:lstStyle/>
          <a:p>
            <a:r>
              <a:rPr lang="en-GB" sz="1000" b="1" dirty="0" smtClean="0">
                <a:solidFill>
                  <a:prstClr val="black"/>
                </a:solidFill>
              </a:rPr>
              <a:t>Education</a:t>
            </a:r>
          </a:p>
        </p:txBody>
      </p:sp>
      <p:sp>
        <p:nvSpPr>
          <p:cNvPr id="10" name="TextBox 9"/>
          <p:cNvSpPr txBox="1"/>
          <p:nvPr userDrawn="1"/>
        </p:nvSpPr>
        <p:spPr>
          <a:xfrm>
            <a:off x="2706688" y="2362945"/>
            <a:ext cx="4726745" cy="199350"/>
          </a:xfrm>
          <a:prstGeom prst="rect">
            <a:avLst/>
          </a:prstGeom>
          <a:noFill/>
        </p:spPr>
        <p:txBody>
          <a:bodyPr wrap="square" lIns="0" tIns="0" rIns="0" bIns="0" rtlCol="0" anchor="b">
            <a:noAutofit/>
          </a:bodyPr>
          <a:lstStyle/>
          <a:p>
            <a:r>
              <a:rPr lang="en-GB" sz="1000" b="1" dirty="0" smtClean="0">
                <a:solidFill>
                  <a:prstClr val="black"/>
                </a:solidFill>
              </a:rPr>
              <a:t>Previous Experience</a:t>
            </a:r>
          </a:p>
        </p:txBody>
      </p:sp>
    </p:spTree>
    <p:extLst>
      <p:ext uri="{BB962C8B-B14F-4D97-AF65-F5344CB8AC3E}">
        <p14:creationId xmlns:p14="http://schemas.microsoft.com/office/powerpoint/2010/main" val="4110141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3 x Consultant Profile">
    <p:spTree>
      <p:nvGrpSpPr>
        <p:cNvPr id="1" name=""/>
        <p:cNvGrpSpPr/>
        <p:nvPr/>
      </p:nvGrpSpPr>
      <p:grpSpPr>
        <a:xfrm>
          <a:off x="0" y="0"/>
          <a:ext cx="0" cy="0"/>
          <a:chOff x="0" y="0"/>
          <a:chExt cx="0" cy="0"/>
        </a:xfrm>
      </p:grpSpPr>
      <p:sp>
        <p:nvSpPr>
          <p:cNvPr id="25" name="Text Placeholder 24"/>
          <p:cNvSpPr>
            <a:spLocks noGrp="1"/>
          </p:cNvSpPr>
          <p:nvPr>
            <p:ph type="body" sz="quarter" idx="27" hasCustomPrompt="1"/>
          </p:nvPr>
        </p:nvSpPr>
        <p:spPr>
          <a:xfrm>
            <a:off x="561975" y="2390777"/>
            <a:ext cx="2439988" cy="619125"/>
          </a:xfrm>
        </p:spPr>
        <p:txBody>
          <a:bodyPr/>
          <a:lstStyle>
            <a:lvl1pPr>
              <a:defRPr b="0"/>
            </a:lvl1pPr>
          </a:lstStyle>
          <a:p>
            <a:pPr lvl="0"/>
            <a:r>
              <a:rPr lang="en-US" dirty="0" smtClean="0"/>
              <a:t>[Consultant Name]</a:t>
            </a:r>
            <a:endParaRPr lang="en-GB"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10"/>
          <p:cNvSpPr>
            <a:spLocks noGrp="1"/>
          </p:cNvSpPr>
          <p:nvPr>
            <p:ph type="pic" sz="quarter" idx="11"/>
          </p:nvPr>
        </p:nvSpPr>
        <p:spPr>
          <a:xfrm>
            <a:off x="565788" y="1150476"/>
            <a:ext cx="996313" cy="1238273"/>
          </a:xfrm>
        </p:spPr>
      </p:sp>
      <p:sp>
        <p:nvSpPr>
          <p:cNvPr id="6" name="Picture Placeholder 12"/>
          <p:cNvSpPr>
            <a:spLocks noGrp="1"/>
          </p:cNvSpPr>
          <p:nvPr>
            <p:ph type="pic" sz="quarter" idx="13"/>
          </p:nvPr>
        </p:nvSpPr>
        <p:spPr>
          <a:xfrm>
            <a:off x="3345916" y="1150476"/>
            <a:ext cx="996313" cy="1238273"/>
          </a:xfrm>
        </p:spPr>
      </p:sp>
      <p:sp>
        <p:nvSpPr>
          <p:cNvPr id="8" name="Picture Placeholder 14"/>
          <p:cNvSpPr>
            <a:spLocks noGrp="1"/>
          </p:cNvSpPr>
          <p:nvPr>
            <p:ph type="pic" sz="quarter" idx="15"/>
          </p:nvPr>
        </p:nvSpPr>
        <p:spPr>
          <a:xfrm>
            <a:off x="6179522" y="1150476"/>
            <a:ext cx="996313" cy="1238273"/>
          </a:xfrm>
        </p:spPr>
      </p:sp>
      <p:sp>
        <p:nvSpPr>
          <p:cNvPr id="9" name="Text Placeholder 16"/>
          <p:cNvSpPr>
            <a:spLocks noGrp="1"/>
          </p:cNvSpPr>
          <p:nvPr>
            <p:ph type="body" sz="quarter" idx="19" hasCustomPrompt="1"/>
          </p:nvPr>
        </p:nvSpPr>
        <p:spPr>
          <a:xfrm>
            <a:off x="565788" y="2998120"/>
            <a:ext cx="2450988" cy="230115"/>
          </a:xfrm>
        </p:spPr>
        <p:txBody>
          <a:bodyPr/>
          <a:lstStyle>
            <a:lvl1pPr>
              <a:defRPr sz="1200"/>
            </a:lvl1pPr>
          </a:lstStyle>
          <a:p>
            <a:r>
              <a:rPr lang="en-GB" dirty="0" smtClean="0"/>
              <a:t>[Office]</a:t>
            </a:r>
            <a:endParaRPr lang="en-GB" dirty="0"/>
          </a:p>
        </p:txBody>
      </p:sp>
      <p:sp>
        <p:nvSpPr>
          <p:cNvPr id="10" name="Text Placeholder 17"/>
          <p:cNvSpPr>
            <a:spLocks noGrp="1"/>
          </p:cNvSpPr>
          <p:nvPr>
            <p:ph type="body" sz="quarter" idx="20" hasCustomPrompt="1"/>
          </p:nvPr>
        </p:nvSpPr>
        <p:spPr>
          <a:xfrm>
            <a:off x="3345915" y="2998120"/>
            <a:ext cx="2440904" cy="230115"/>
          </a:xfrm>
        </p:spPr>
        <p:txBody>
          <a:bodyPr/>
          <a:lstStyle>
            <a:lvl1pPr>
              <a:defRPr sz="1200"/>
            </a:lvl1pPr>
          </a:lstStyle>
          <a:p>
            <a:r>
              <a:rPr lang="en-GB" dirty="0" smtClean="0"/>
              <a:t>[Office]</a:t>
            </a:r>
            <a:endParaRPr lang="en-GB" dirty="0"/>
          </a:p>
        </p:txBody>
      </p:sp>
      <p:sp>
        <p:nvSpPr>
          <p:cNvPr id="11" name="Text Placeholder 18"/>
          <p:cNvSpPr>
            <a:spLocks noGrp="1"/>
          </p:cNvSpPr>
          <p:nvPr>
            <p:ph type="body" sz="quarter" idx="21" hasCustomPrompt="1"/>
          </p:nvPr>
        </p:nvSpPr>
        <p:spPr>
          <a:xfrm>
            <a:off x="6179522" y="2998120"/>
            <a:ext cx="2439869" cy="230115"/>
          </a:xfrm>
        </p:spPr>
        <p:txBody>
          <a:bodyPr/>
          <a:lstStyle>
            <a:lvl1pPr>
              <a:defRPr sz="1200"/>
            </a:lvl1pPr>
          </a:lstStyle>
          <a:p>
            <a:r>
              <a:rPr lang="en-GB" dirty="0" smtClean="0"/>
              <a:t>[Office]</a:t>
            </a:r>
            <a:endParaRPr lang="en-GB" dirty="0"/>
          </a:p>
        </p:txBody>
      </p:sp>
      <p:sp>
        <p:nvSpPr>
          <p:cNvPr id="12" name="Text Placeholder 19"/>
          <p:cNvSpPr>
            <a:spLocks noGrp="1"/>
          </p:cNvSpPr>
          <p:nvPr>
            <p:ph type="body" sz="quarter" idx="22"/>
          </p:nvPr>
        </p:nvSpPr>
        <p:spPr>
          <a:xfrm>
            <a:off x="565787" y="3430474"/>
            <a:ext cx="2443687" cy="571500"/>
          </a:xfrm>
        </p:spPr>
        <p:txBody>
          <a:bodyPr/>
          <a:lstStyle>
            <a:lvl1pPr>
              <a:defRPr sz="1000" b="0">
                <a:solidFill>
                  <a:schemeClr val="tx1"/>
                </a:solidFill>
              </a:defRPr>
            </a:lvl1pPr>
          </a:lstStyle>
          <a:p>
            <a:endParaRPr lang="en-GB" dirty="0"/>
          </a:p>
        </p:txBody>
      </p:sp>
      <p:sp>
        <p:nvSpPr>
          <p:cNvPr id="13" name="Text Placeholder 15"/>
          <p:cNvSpPr>
            <a:spLocks noGrp="1"/>
          </p:cNvSpPr>
          <p:nvPr>
            <p:ph type="body" sz="quarter" idx="16"/>
          </p:nvPr>
        </p:nvSpPr>
        <p:spPr>
          <a:xfrm>
            <a:off x="565788" y="4144458"/>
            <a:ext cx="2439589" cy="2027743"/>
          </a:xfrm>
        </p:spPr>
        <p:txBody>
          <a:bodyPr/>
          <a:lstStyle>
            <a:lvl1pPr>
              <a:defRPr sz="1000" b="0">
                <a:solidFill>
                  <a:schemeClr val="tx1"/>
                </a:solidFill>
              </a:defRPr>
            </a:lvl1pPr>
          </a:lstStyle>
          <a:p>
            <a:endParaRPr lang="en-GB" dirty="0"/>
          </a:p>
        </p:txBody>
      </p:sp>
      <p:sp>
        <p:nvSpPr>
          <p:cNvPr id="14" name="Text Placeholder 20"/>
          <p:cNvSpPr>
            <a:spLocks noGrp="1"/>
          </p:cNvSpPr>
          <p:nvPr>
            <p:ph type="body" sz="quarter" idx="23"/>
          </p:nvPr>
        </p:nvSpPr>
        <p:spPr>
          <a:xfrm>
            <a:off x="3345916" y="3419348"/>
            <a:ext cx="2443687" cy="571500"/>
          </a:xfrm>
        </p:spPr>
        <p:txBody>
          <a:bodyPr/>
          <a:lstStyle>
            <a:lvl1pPr>
              <a:defRPr sz="1000" b="0">
                <a:solidFill>
                  <a:schemeClr val="tx1"/>
                </a:solidFill>
              </a:defRPr>
            </a:lvl1pPr>
          </a:lstStyle>
          <a:p>
            <a:endParaRPr lang="en-GB"/>
          </a:p>
        </p:txBody>
      </p:sp>
      <p:sp>
        <p:nvSpPr>
          <p:cNvPr id="15" name="Text Placeholder 21"/>
          <p:cNvSpPr>
            <a:spLocks noGrp="1"/>
          </p:cNvSpPr>
          <p:nvPr>
            <p:ph type="body" sz="quarter" idx="24"/>
          </p:nvPr>
        </p:nvSpPr>
        <p:spPr>
          <a:xfrm>
            <a:off x="3345916" y="4133331"/>
            <a:ext cx="2439589" cy="2027743"/>
          </a:xfrm>
        </p:spPr>
        <p:txBody>
          <a:bodyPr/>
          <a:lstStyle>
            <a:lvl1pPr>
              <a:defRPr sz="1000" b="0">
                <a:solidFill>
                  <a:schemeClr val="tx1"/>
                </a:solidFill>
              </a:defRPr>
            </a:lvl1pPr>
          </a:lstStyle>
          <a:p>
            <a:endParaRPr lang="en-GB"/>
          </a:p>
        </p:txBody>
      </p:sp>
      <p:sp>
        <p:nvSpPr>
          <p:cNvPr id="16" name="Text Placeholder 22"/>
          <p:cNvSpPr>
            <a:spLocks noGrp="1"/>
          </p:cNvSpPr>
          <p:nvPr>
            <p:ph type="body" sz="quarter" idx="25"/>
          </p:nvPr>
        </p:nvSpPr>
        <p:spPr>
          <a:xfrm>
            <a:off x="6179521" y="3429000"/>
            <a:ext cx="2443687" cy="571500"/>
          </a:xfrm>
        </p:spPr>
        <p:txBody>
          <a:bodyPr/>
          <a:lstStyle>
            <a:lvl1pPr>
              <a:defRPr sz="1000" b="0">
                <a:solidFill>
                  <a:schemeClr val="tx1"/>
                </a:solidFill>
              </a:defRPr>
            </a:lvl1pPr>
          </a:lstStyle>
          <a:p>
            <a:endParaRPr lang="en-GB"/>
          </a:p>
        </p:txBody>
      </p:sp>
      <p:sp>
        <p:nvSpPr>
          <p:cNvPr id="17" name="Text Placeholder 23"/>
          <p:cNvSpPr>
            <a:spLocks noGrp="1"/>
          </p:cNvSpPr>
          <p:nvPr>
            <p:ph type="body" sz="quarter" idx="26"/>
          </p:nvPr>
        </p:nvSpPr>
        <p:spPr>
          <a:xfrm>
            <a:off x="6179522" y="4136506"/>
            <a:ext cx="2439589" cy="2027743"/>
          </a:xfrm>
        </p:spPr>
        <p:txBody>
          <a:bodyPr/>
          <a:lstStyle>
            <a:lvl1pPr>
              <a:defRPr sz="1000" b="0">
                <a:solidFill>
                  <a:schemeClr val="tx1"/>
                </a:solidFill>
              </a:defRPr>
            </a:lvl1pPr>
          </a:lstStyle>
          <a:p>
            <a:endParaRPr lang="en-GB"/>
          </a:p>
        </p:txBody>
      </p:sp>
      <p:sp>
        <p:nvSpPr>
          <p:cNvPr id="26" name="Text Placeholder 24"/>
          <p:cNvSpPr>
            <a:spLocks noGrp="1"/>
          </p:cNvSpPr>
          <p:nvPr>
            <p:ph type="body" sz="quarter" idx="28" hasCustomPrompt="1"/>
          </p:nvPr>
        </p:nvSpPr>
        <p:spPr>
          <a:xfrm>
            <a:off x="3345915" y="2390777"/>
            <a:ext cx="2439988" cy="619125"/>
          </a:xfrm>
        </p:spPr>
        <p:txBody>
          <a:bodyPr/>
          <a:lstStyle>
            <a:lvl1pPr>
              <a:defRPr b="0"/>
            </a:lvl1pPr>
          </a:lstStyle>
          <a:p>
            <a:pPr lvl="0"/>
            <a:r>
              <a:rPr lang="en-US" dirty="0" smtClean="0"/>
              <a:t>[Consultant Name]</a:t>
            </a:r>
            <a:endParaRPr lang="en-GB" dirty="0"/>
          </a:p>
        </p:txBody>
      </p:sp>
      <p:sp>
        <p:nvSpPr>
          <p:cNvPr id="27" name="Text Placeholder 24"/>
          <p:cNvSpPr>
            <a:spLocks noGrp="1"/>
          </p:cNvSpPr>
          <p:nvPr>
            <p:ph type="body" sz="quarter" idx="29" hasCustomPrompt="1"/>
          </p:nvPr>
        </p:nvSpPr>
        <p:spPr>
          <a:xfrm>
            <a:off x="6179521" y="2390777"/>
            <a:ext cx="2439988" cy="619125"/>
          </a:xfrm>
        </p:spPr>
        <p:txBody>
          <a:bodyPr/>
          <a:lstStyle>
            <a:lvl1pPr>
              <a:defRPr b="0"/>
            </a:lvl1pPr>
          </a:lstStyle>
          <a:p>
            <a:pPr lvl="0"/>
            <a:r>
              <a:rPr lang="en-US" dirty="0" smtClean="0"/>
              <a:t>[Consultant Name]</a:t>
            </a:r>
            <a:endParaRPr lang="en-GB" dirty="0"/>
          </a:p>
        </p:txBody>
      </p:sp>
    </p:spTree>
    <p:extLst>
      <p:ext uri="{BB962C8B-B14F-4D97-AF65-F5344CB8AC3E}">
        <p14:creationId xmlns:p14="http://schemas.microsoft.com/office/powerpoint/2010/main" val="134538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21560CA-CA10-4272-8378-0F9F5AE3BCDC}" type="datetimeFigureOut">
              <a:rPr lang="it-IT" smtClean="0"/>
              <a:pPr/>
              <a:t>22/05/2023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E25F211-E208-4546-A2A2-C9277C49C353}" type="slidenum">
              <a:rPr lang="it-IT" smtClean="0"/>
              <a:pPr/>
              <a:t>‹N›</a:t>
            </a:fld>
            <a:endParaRPr lang="it-IT"/>
          </a:p>
        </p:txBody>
      </p:sp>
    </p:spTree>
    <p:extLst>
      <p:ext uri="{BB962C8B-B14F-4D97-AF65-F5344CB8AC3E}">
        <p14:creationId xmlns:p14="http://schemas.microsoft.com/office/powerpoint/2010/main" val="684544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556503" y="1150938"/>
            <a:ext cx="8063623"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297031" y="2562227"/>
            <a:ext cx="1393776"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3894684" y="2562227"/>
            <a:ext cx="1393776"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492337" y="2562227"/>
            <a:ext cx="1393776"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2" hasCustomPrompt="1"/>
          </p:nvPr>
        </p:nvSpPr>
        <p:spPr>
          <a:xfrm>
            <a:off x="2365582" y="3674947"/>
            <a:ext cx="1256676"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3" hasCustomPrompt="1"/>
          </p:nvPr>
        </p:nvSpPr>
        <p:spPr>
          <a:xfrm>
            <a:off x="2365582" y="40107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6" hasCustomPrompt="1"/>
          </p:nvPr>
        </p:nvSpPr>
        <p:spPr>
          <a:xfrm>
            <a:off x="3963235" y="3674947"/>
            <a:ext cx="1256676"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7" hasCustomPrompt="1"/>
          </p:nvPr>
        </p:nvSpPr>
        <p:spPr>
          <a:xfrm>
            <a:off x="3963235" y="40107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0" hasCustomPrompt="1"/>
          </p:nvPr>
        </p:nvSpPr>
        <p:spPr>
          <a:xfrm>
            <a:off x="5560887" y="3674947"/>
            <a:ext cx="1256676"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1" hasCustomPrompt="1"/>
          </p:nvPr>
        </p:nvSpPr>
        <p:spPr>
          <a:xfrm>
            <a:off x="5560887" y="40107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646946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556503" y="1150938"/>
            <a:ext cx="8063623"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1488107" y="2570163"/>
            <a:ext cx="1393776"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3085759" y="2570163"/>
            <a:ext cx="1393776"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4683413" y="2570163"/>
            <a:ext cx="1393776"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6281066" y="2570163"/>
            <a:ext cx="1393776"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6" name="Text Placeholder 10"/>
          <p:cNvSpPr>
            <a:spLocks noGrp="1"/>
          </p:cNvSpPr>
          <p:nvPr>
            <p:ph type="body" sz="quarter" idx="74" hasCustomPrompt="1"/>
          </p:nvPr>
        </p:nvSpPr>
        <p:spPr>
          <a:xfrm>
            <a:off x="1556657" y="3682884"/>
            <a:ext cx="1256676" cy="158039"/>
          </a:xfrm>
        </p:spPr>
        <p:txBody>
          <a:bodyPr/>
          <a:lstStyle>
            <a:lvl1pPr algn="l">
              <a:defRPr sz="1000" b="0">
                <a:solidFill>
                  <a:schemeClr val="tx1"/>
                </a:solidFill>
              </a:defRPr>
            </a:lvl1pPr>
          </a:lstStyle>
          <a:p>
            <a:pPr lvl="0"/>
            <a:r>
              <a:rPr lang="en-US" dirty="0" smtClean="0"/>
              <a:t>Click to add company</a:t>
            </a:r>
          </a:p>
        </p:txBody>
      </p:sp>
      <p:sp>
        <p:nvSpPr>
          <p:cNvPr id="17" name="Text Placeholder 12"/>
          <p:cNvSpPr>
            <a:spLocks noGrp="1"/>
          </p:cNvSpPr>
          <p:nvPr>
            <p:ph type="body" sz="quarter" idx="75" hasCustomPrompt="1"/>
          </p:nvPr>
        </p:nvSpPr>
        <p:spPr>
          <a:xfrm>
            <a:off x="1556657" y="4018685"/>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8" name="Text Placeholder 10"/>
          <p:cNvSpPr>
            <a:spLocks noGrp="1"/>
          </p:cNvSpPr>
          <p:nvPr>
            <p:ph type="body" sz="quarter" idx="76" hasCustomPrompt="1"/>
          </p:nvPr>
        </p:nvSpPr>
        <p:spPr>
          <a:xfrm>
            <a:off x="3154310" y="3682884"/>
            <a:ext cx="1256676" cy="158039"/>
          </a:xfrm>
        </p:spPr>
        <p:txBody>
          <a:bodyPr/>
          <a:lstStyle>
            <a:lvl1pPr algn="l">
              <a:defRPr sz="1000" b="0">
                <a:solidFill>
                  <a:schemeClr val="tx1"/>
                </a:solidFill>
              </a:defRPr>
            </a:lvl1pPr>
          </a:lstStyle>
          <a:p>
            <a:pPr lvl="0"/>
            <a:r>
              <a:rPr lang="en-US" dirty="0" smtClean="0"/>
              <a:t>Click to add company</a:t>
            </a:r>
          </a:p>
        </p:txBody>
      </p:sp>
      <p:sp>
        <p:nvSpPr>
          <p:cNvPr id="19" name="Text Placeholder 12"/>
          <p:cNvSpPr>
            <a:spLocks noGrp="1"/>
          </p:cNvSpPr>
          <p:nvPr>
            <p:ph type="body" sz="quarter" idx="77" hasCustomPrompt="1"/>
          </p:nvPr>
        </p:nvSpPr>
        <p:spPr>
          <a:xfrm>
            <a:off x="3154310" y="4018685"/>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0" name="Text Placeholder 10"/>
          <p:cNvSpPr>
            <a:spLocks noGrp="1"/>
          </p:cNvSpPr>
          <p:nvPr>
            <p:ph type="body" sz="quarter" idx="78" hasCustomPrompt="1"/>
          </p:nvPr>
        </p:nvSpPr>
        <p:spPr>
          <a:xfrm>
            <a:off x="4751964" y="3682884"/>
            <a:ext cx="1256676" cy="158039"/>
          </a:xfrm>
        </p:spPr>
        <p:txBody>
          <a:bodyPr/>
          <a:lstStyle>
            <a:lvl1pPr algn="l">
              <a:defRPr sz="1000" b="0">
                <a:solidFill>
                  <a:schemeClr val="tx1"/>
                </a:solidFill>
              </a:defRPr>
            </a:lvl1pPr>
          </a:lstStyle>
          <a:p>
            <a:pPr lvl="0"/>
            <a:r>
              <a:rPr lang="en-US" dirty="0" smtClean="0"/>
              <a:t>Click to add company</a:t>
            </a:r>
          </a:p>
        </p:txBody>
      </p:sp>
      <p:sp>
        <p:nvSpPr>
          <p:cNvPr id="21" name="Text Placeholder 12"/>
          <p:cNvSpPr>
            <a:spLocks noGrp="1"/>
          </p:cNvSpPr>
          <p:nvPr>
            <p:ph type="body" sz="quarter" idx="79" hasCustomPrompt="1"/>
          </p:nvPr>
        </p:nvSpPr>
        <p:spPr>
          <a:xfrm>
            <a:off x="4751964" y="4018685"/>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2" name="Text Placeholder 10"/>
          <p:cNvSpPr>
            <a:spLocks noGrp="1"/>
          </p:cNvSpPr>
          <p:nvPr>
            <p:ph type="body" sz="quarter" idx="80" hasCustomPrompt="1"/>
          </p:nvPr>
        </p:nvSpPr>
        <p:spPr>
          <a:xfrm>
            <a:off x="6349616" y="3682884"/>
            <a:ext cx="1256676" cy="158039"/>
          </a:xfrm>
        </p:spPr>
        <p:txBody>
          <a:bodyPr/>
          <a:lstStyle>
            <a:lvl1pPr algn="l">
              <a:defRPr sz="1000" b="0">
                <a:solidFill>
                  <a:schemeClr val="tx1"/>
                </a:solidFill>
              </a:defRPr>
            </a:lvl1pPr>
          </a:lstStyle>
          <a:p>
            <a:pPr lvl="0"/>
            <a:r>
              <a:rPr lang="en-US" dirty="0" smtClean="0"/>
              <a:t>Click to add company</a:t>
            </a:r>
          </a:p>
        </p:txBody>
      </p:sp>
      <p:sp>
        <p:nvSpPr>
          <p:cNvPr id="23" name="Text Placeholder 12"/>
          <p:cNvSpPr>
            <a:spLocks noGrp="1"/>
          </p:cNvSpPr>
          <p:nvPr>
            <p:ph type="body" sz="quarter" idx="81" hasCustomPrompt="1"/>
          </p:nvPr>
        </p:nvSpPr>
        <p:spPr>
          <a:xfrm>
            <a:off x="6349616" y="4018685"/>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417085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556503" y="1150938"/>
            <a:ext cx="8063623"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699378" y="2562227"/>
            <a:ext cx="1393776"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2297031" y="2562227"/>
            <a:ext cx="1393776"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3894684" y="2562227"/>
            <a:ext cx="1393776"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5492337" y="2562227"/>
            <a:ext cx="1393776"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userDrawn="1"/>
        </p:nvGrpSpPr>
        <p:grpSpPr>
          <a:xfrm>
            <a:off x="7089989" y="2562227"/>
            <a:ext cx="1393776" cy="2073041"/>
            <a:chOff x="7834146" y="1542485"/>
            <a:chExt cx="1539345" cy="2119595"/>
          </a:xfrm>
        </p:grpSpPr>
        <p:sp>
          <p:nvSpPr>
            <p:cNvPr id="1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8" name="Straight Connector 1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 name="Text Placeholder 10"/>
          <p:cNvSpPr>
            <a:spLocks noGrp="1"/>
          </p:cNvSpPr>
          <p:nvPr>
            <p:ph type="body" sz="quarter" idx="48" hasCustomPrompt="1"/>
          </p:nvPr>
        </p:nvSpPr>
        <p:spPr>
          <a:xfrm>
            <a:off x="767928" y="3674947"/>
            <a:ext cx="1256676" cy="158039"/>
          </a:xfrm>
        </p:spPr>
        <p:txBody>
          <a:bodyPr/>
          <a:lstStyle>
            <a:lvl1pPr algn="l">
              <a:defRPr sz="1000" b="0">
                <a:solidFill>
                  <a:schemeClr val="tx1"/>
                </a:solidFill>
              </a:defRPr>
            </a:lvl1pPr>
          </a:lstStyle>
          <a:p>
            <a:pPr lvl="0"/>
            <a:r>
              <a:rPr lang="en-US" dirty="0" smtClean="0"/>
              <a:t>Click to add company</a:t>
            </a:r>
          </a:p>
        </p:txBody>
      </p:sp>
      <p:sp>
        <p:nvSpPr>
          <p:cNvPr id="20" name="Text Placeholder 12"/>
          <p:cNvSpPr>
            <a:spLocks noGrp="1"/>
          </p:cNvSpPr>
          <p:nvPr>
            <p:ph type="body" sz="quarter" idx="49" hasCustomPrompt="1"/>
          </p:nvPr>
        </p:nvSpPr>
        <p:spPr>
          <a:xfrm>
            <a:off x="767928" y="40107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1" name="Text Placeholder 10"/>
          <p:cNvSpPr>
            <a:spLocks noGrp="1"/>
          </p:cNvSpPr>
          <p:nvPr>
            <p:ph type="body" sz="quarter" idx="52" hasCustomPrompt="1"/>
          </p:nvPr>
        </p:nvSpPr>
        <p:spPr>
          <a:xfrm>
            <a:off x="2365582" y="3674947"/>
            <a:ext cx="1256676" cy="158039"/>
          </a:xfrm>
        </p:spPr>
        <p:txBody>
          <a:bodyPr/>
          <a:lstStyle>
            <a:lvl1pPr algn="l">
              <a:defRPr sz="1000" b="0">
                <a:solidFill>
                  <a:schemeClr val="tx1"/>
                </a:solidFill>
              </a:defRPr>
            </a:lvl1pPr>
          </a:lstStyle>
          <a:p>
            <a:pPr lvl="0"/>
            <a:r>
              <a:rPr lang="en-US" dirty="0" smtClean="0"/>
              <a:t>Click to add company</a:t>
            </a:r>
          </a:p>
        </p:txBody>
      </p:sp>
      <p:sp>
        <p:nvSpPr>
          <p:cNvPr id="22" name="Text Placeholder 12"/>
          <p:cNvSpPr>
            <a:spLocks noGrp="1"/>
          </p:cNvSpPr>
          <p:nvPr>
            <p:ph type="body" sz="quarter" idx="53" hasCustomPrompt="1"/>
          </p:nvPr>
        </p:nvSpPr>
        <p:spPr>
          <a:xfrm>
            <a:off x="2365582" y="40107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3" name="Text Placeholder 10"/>
          <p:cNvSpPr>
            <a:spLocks noGrp="1"/>
          </p:cNvSpPr>
          <p:nvPr>
            <p:ph type="body" sz="quarter" idx="56" hasCustomPrompt="1"/>
          </p:nvPr>
        </p:nvSpPr>
        <p:spPr>
          <a:xfrm>
            <a:off x="3963235" y="3674947"/>
            <a:ext cx="1256676" cy="158039"/>
          </a:xfrm>
        </p:spPr>
        <p:txBody>
          <a:bodyPr/>
          <a:lstStyle>
            <a:lvl1pPr algn="l">
              <a:defRPr sz="1000" b="0">
                <a:solidFill>
                  <a:schemeClr val="tx1"/>
                </a:solidFill>
              </a:defRPr>
            </a:lvl1pPr>
          </a:lstStyle>
          <a:p>
            <a:pPr lvl="0"/>
            <a:r>
              <a:rPr lang="en-US" dirty="0" smtClean="0"/>
              <a:t>Click to add company</a:t>
            </a:r>
          </a:p>
        </p:txBody>
      </p:sp>
      <p:sp>
        <p:nvSpPr>
          <p:cNvPr id="24" name="Text Placeholder 12"/>
          <p:cNvSpPr>
            <a:spLocks noGrp="1"/>
          </p:cNvSpPr>
          <p:nvPr>
            <p:ph type="body" sz="quarter" idx="57" hasCustomPrompt="1"/>
          </p:nvPr>
        </p:nvSpPr>
        <p:spPr>
          <a:xfrm>
            <a:off x="3963235" y="40107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5" name="Text Placeholder 10"/>
          <p:cNvSpPr>
            <a:spLocks noGrp="1"/>
          </p:cNvSpPr>
          <p:nvPr>
            <p:ph type="body" sz="quarter" idx="60" hasCustomPrompt="1"/>
          </p:nvPr>
        </p:nvSpPr>
        <p:spPr>
          <a:xfrm>
            <a:off x="5560887" y="3674947"/>
            <a:ext cx="1256676" cy="158039"/>
          </a:xfrm>
        </p:spPr>
        <p:txBody>
          <a:bodyPr/>
          <a:lstStyle>
            <a:lvl1pPr algn="l">
              <a:defRPr sz="1000" b="0">
                <a:solidFill>
                  <a:schemeClr val="tx1"/>
                </a:solidFill>
              </a:defRPr>
            </a:lvl1pPr>
          </a:lstStyle>
          <a:p>
            <a:pPr lvl="0"/>
            <a:r>
              <a:rPr lang="en-US" dirty="0" smtClean="0"/>
              <a:t>Click to add company</a:t>
            </a:r>
          </a:p>
        </p:txBody>
      </p:sp>
      <p:sp>
        <p:nvSpPr>
          <p:cNvPr id="26" name="Text Placeholder 12"/>
          <p:cNvSpPr>
            <a:spLocks noGrp="1"/>
          </p:cNvSpPr>
          <p:nvPr>
            <p:ph type="body" sz="quarter" idx="61" hasCustomPrompt="1"/>
          </p:nvPr>
        </p:nvSpPr>
        <p:spPr>
          <a:xfrm>
            <a:off x="5560887" y="40107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7" name="Text Placeholder 10"/>
          <p:cNvSpPr>
            <a:spLocks noGrp="1"/>
          </p:cNvSpPr>
          <p:nvPr>
            <p:ph type="body" sz="quarter" idx="64" hasCustomPrompt="1"/>
          </p:nvPr>
        </p:nvSpPr>
        <p:spPr>
          <a:xfrm>
            <a:off x="7158540" y="3674947"/>
            <a:ext cx="1256676" cy="158039"/>
          </a:xfrm>
        </p:spPr>
        <p:txBody>
          <a:bodyPr/>
          <a:lstStyle>
            <a:lvl1pPr algn="l">
              <a:defRPr sz="1000" b="0">
                <a:solidFill>
                  <a:schemeClr val="tx1"/>
                </a:solidFill>
              </a:defRPr>
            </a:lvl1pPr>
          </a:lstStyle>
          <a:p>
            <a:pPr lvl="0"/>
            <a:r>
              <a:rPr lang="en-US" dirty="0" smtClean="0"/>
              <a:t>Click to add company</a:t>
            </a:r>
          </a:p>
        </p:txBody>
      </p:sp>
      <p:sp>
        <p:nvSpPr>
          <p:cNvPr id="28" name="Text Placeholder 12"/>
          <p:cNvSpPr>
            <a:spLocks noGrp="1"/>
          </p:cNvSpPr>
          <p:nvPr>
            <p:ph type="body" sz="quarter" idx="65" hasCustomPrompt="1"/>
          </p:nvPr>
        </p:nvSpPr>
        <p:spPr>
          <a:xfrm>
            <a:off x="7158540" y="40107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885981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556503" y="1150938"/>
            <a:ext cx="8063623"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297031" y="3764039"/>
            <a:ext cx="1393776"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3894684" y="3764039"/>
            <a:ext cx="1393776"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492337" y="3764039"/>
            <a:ext cx="1393776"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4" hasCustomPrompt="1"/>
          </p:nvPr>
        </p:nvSpPr>
        <p:spPr>
          <a:xfrm>
            <a:off x="2365582" y="4859222"/>
            <a:ext cx="1256676"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5" hasCustomPrompt="1"/>
          </p:nvPr>
        </p:nvSpPr>
        <p:spPr>
          <a:xfrm>
            <a:off x="2365582" y="52045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8" hasCustomPrompt="1"/>
          </p:nvPr>
        </p:nvSpPr>
        <p:spPr>
          <a:xfrm>
            <a:off x="3963235" y="4859222"/>
            <a:ext cx="1256676"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9" hasCustomPrompt="1"/>
          </p:nvPr>
        </p:nvSpPr>
        <p:spPr>
          <a:xfrm>
            <a:off x="3963235" y="5199027"/>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2" hasCustomPrompt="1"/>
          </p:nvPr>
        </p:nvSpPr>
        <p:spPr>
          <a:xfrm>
            <a:off x="5560887" y="4859222"/>
            <a:ext cx="1256676"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3" hasCustomPrompt="1"/>
          </p:nvPr>
        </p:nvSpPr>
        <p:spPr>
          <a:xfrm>
            <a:off x="5560887" y="52045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39" name="Group 38"/>
          <p:cNvGrpSpPr/>
          <p:nvPr userDrawn="1"/>
        </p:nvGrpSpPr>
        <p:grpSpPr>
          <a:xfrm>
            <a:off x="2297031" y="1455738"/>
            <a:ext cx="1393776" cy="2073041"/>
            <a:chOff x="2411632" y="1542485"/>
            <a:chExt cx="1539345" cy="2119595"/>
          </a:xfrm>
        </p:grpSpPr>
        <p:sp>
          <p:nvSpPr>
            <p:cNvPr id="40"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1" name="Straight Connector 40"/>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userDrawn="1"/>
        </p:nvGrpSpPr>
        <p:grpSpPr>
          <a:xfrm>
            <a:off x="3894684" y="1455738"/>
            <a:ext cx="1393776" cy="2073041"/>
            <a:chOff x="4219137" y="1542485"/>
            <a:chExt cx="1539345" cy="2119595"/>
          </a:xfrm>
        </p:grpSpPr>
        <p:sp>
          <p:nvSpPr>
            <p:cNvPr id="4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4" name="Straight Connector 4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userDrawn="1"/>
        </p:nvGrpSpPr>
        <p:grpSpPr>
          <a:xfrm>
            <a:off x="5492337" y="1455738"/>
            <a:ext cx="1393776" cy="2073041"/>
            <a:chOff x="6026642" y="1542485"/>
            <a:chExt cx="1539345" cy="2119595"/>
          </a:xfrm>
        </p:grpSpPr>
        <p:sp>
          <p:nvSpPr>
            <p:cNvPr id="4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47" name="Straight Connector 4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8" name="Text Placeholder 10"/>
          <p:cNvSpPr>
            <a:spLocks noGrp="1"/>
          </p:cNvSpPr>
          <p:nvPr>
            <p:ph type="body" sz="quarter" idx="64" hasCustomPrompt="1"/>
          </p:nvPr>
        </p:nvSpPr>
        <p:spPr>
          <a:xfrm>
            <a:off x="2365582" y="2550922"/>
            <a:ext cx="1256676" cy="158039"/>
          </a:xfrm>
        </p:spPr>
        <p:txBody>
          <a:bodyPr/>
          <a:lstStyle>
            <a:lvl1pPr algn="l">
              <a:defRPr sz="1000" b="0">
                <a:solidFill>
                  <a:schemeClr val="tx1"/>
                </a:solidFill>
              </a:defRPr>
            </a:lvl1pPr>
          </a:lstStyle>
          <a:p>
            <a:pPr lvl="0"/>
            <a:r>
              <a:rPr lang="en-US" dirty="0" smtClean="0"/>
              <a:t>Click to add company</a:t>
            </a:r>
          </a:p>
        </p:txBody>
      </p:sp>
      <p:sp>
        <p:nvSpPr>
          <p:cNvPr id="49" name="Text Placeholder 12"/>
          <p:cNvSpPr>
            <a:spLocks noGrp="1"/>
          </p:cNvSpPr>
          <p:nvPr>
            <p:ph type="body" sz="quarter" idx="65" hasCustomPrompt="1"/>
          </p:nvPr>
        </p:nvSpPr>
        <p:spPr>
          <a:xfrm>
            <a:off x="2365582" y="28962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0" name="Text Placeholder 10"/>
          <p:cNvSpPr>
            <a:spLocks noGrp="1"/>
          </p:cNvSpPr>
          <p:nvPr>
            <p:ph type="body" sz="quarter" idx="66" hasCustomPrompt="1"/>
          </p:nvPr>
        </p:nvSpPr>
        <p:spPr>
          <a:xfrm>
            <a:off x="3963235" y="2550922"/>
            <a:ext cx="1256676" cy="158039"/>
          </a:xfrm>
        </p:spPr>
        <p:txBody>
          <a:bodyPr/>
          <a:lstStyle>
            <a:lvl1pPr algn="l">
              <a:defRPr sz="1000" b="0">
                <a:solidFill>
                  <a:schemeClr val="tx1"/>
                </a:solidFill>
              </a:defRPr>
            </a:lvl1pPr>
          </a:lstStyle>
          <a:p>
            <a:pPr lvl="0"/>
            <a:r>
              <a:rPr lang="en-US" dirty="0" smtClean="0"/>
              <a:t>Click to add company</a:t>
            </a:r>
          </a:p>
        </p:txBody>
      </p:sp>
      <p:sp>
        <p:nvSpPr>
          <p:cNvPr id="51" name="Text Placeholder 12"/>
          <p:cNvSpPr>
            <a:spLocks noGrp="1"/>
          </p:cNvSpPr>
          <p:nvPr>
            <p:ph type="body" sz="quarter" idx="67" hasCustomPrompt="1"/>
          </p:nvPr>
        </p:nvSpPr>
        <p:spPr>
          <a:xfrm>
            <a:off x="3963235" y="2890727"/>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2" name="Text Placeholder 10"/>
          <p:cNvSpPr>
            <a:spLocks noGrp="1"/>
          </p:cNvSpPr>
          <p:nvPr>
            <p:ph type="body" sz="quarter" idx="68" hasCustomPrompt="1"/>
          </p:nvPr>
        </p:nvSpPr>
        <p:spPr>
          <a:xfrm>
            <a:off x="5560887" y="2550922"/>
            <a:ext cx="1256676" cy="158039"/>
          </a:xfrm>
        </p:spPr>
        <p:txBody>
          <a:bodyPr/>
          <a:lstStyle>
            <a:lvl1pPr algn="l">
              <a:defRPr sz="1000" b="0">
                <a:solidFill>
                  <a:schemeClr val="tx1"/>
                </a:solidFill>
              </a:defRPr>
            </a:lvl1pPr>
          </a:lstStyle>
          <a:p>
            <a:pPr lvl="0"/>
            <a:r>
              <a:rPr lang="en-US" dirty="0" smtClean="0"/>
              <a:t>Click to add company</a:t>
            </a:r>
          </a:p>
        </p:txBody>
      </p:sp>
      <p:sp>
        <p:nvSpPr>
          <p:cNvPr id="53" name="Text Placeholder 12"/>
          <p:cNvSpPr>
            <a:spLocks noGrp="1"/>
          </p:cNvSpPr>
          <p:nvPr>
            <p:ph type="body" sz="quarter" idx="69" hasCustomPrompt="1"/>
          </p:nvPr>
        </p:nvSpPr>
        <p:spPr>
          <a:xfrm>
            <a:off x="5560887" y="28962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966056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556503" y="1150938"/>
            <a:ext cx="8063623"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1488107" y="1455738"/>
            <a:ext cx="1393776" cy="2073041"/>
            <a:chOff x="604127" y="1542485"/>
            <a:chExt cx="1539345" cy="2119595"/>
          </a:xfrm>
        </p:grpSpPr>
        <p:sp>
          <p:nvSpPr>
            <p:cNvPr id="2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3085759" y="1455738"/>
            <a:ext cx="1393776" cy="2073041"/>
            <a:chOff x="2411632" y="1542485"/>
            <a:chExt cx="1539345" cy="2119595"/>
          </a:xfrm>
        </p:grpSpPr>
        <p:sp>
          <p:nvSpPr>
            <p:cNvPr id="2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4683413" y="1455738"/>
            <a:ext cx="1393776" cy="2073041"/>
            <a:chOff x="4219137" y="1542485"/>
            <a:chExt cx="1539345" cy="2119595"/>
          </a:xfrm>
        </p:grpSpPr>
        <p:sp>
          <p:nvSpPr>
            <p:cNvPr id="3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32" name="Straight Connector 3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userDrawn="1"/>
        </p:nvGrpSpPr>
        <p:grpSpPr>
          <a:xfrm>
            <a:off x="6281066" y="1455738"/>
            <a:ext cx="1393776" cy="2073041"/>
            <a:chOff x="6026642" y="1542485"/>
            <a:chExt cx="1539345" cy="2119595"/>
          </a:xfrm>
        </p:grpSpPr>
        <p:sp>
          <p:nvSpPr>
            <p:cNvPr id="3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5" name="Straight Connector 3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Text Placeholder 10"/>
          <p:cNvSpPr>
            <a:spLocks noGrp="1"/>
          </p:cNvSpPr>
          <p:nvPr>
            <p:ph type="body" sz="quarter" idx="74" hasCustomPrompt="1"/>
          </p:nvPr>
        </p:nvSpPr>
        <p:spPr>
          <a:xfrm>
            <a:off x="1556657" y="2568459"/>
            <a:ext cx="1256676" cy="158039"/>
          </a:xfrm>
        </p:spPr>
        <p:txBody>
          <a:bodyPr/>
          <a:lstStyle>
            <a:lvl1pPr algn="l">
              <a:defRPr sz="1000" b="0">
                <a:solidFill>
                  <a:schemeClr val="tx1"/>
                </a:solidFill>
              </a:defRPr>
            </a:lvl1pPr>
          </a:lstStyle>
          <a:p>
            <a:pPr lvl="0"/>
            <a:r>
              <a:rPr lang="en-US" dirty="0" smtClean="0"/>
              <a:t>Click to add company</a:t>
            </a:r>
          </a:p>
        </p:txBody>
      </p:sp>
      <p:sp>
        <p:nvSpPr>
          <p:cNvPr id="37" name="Text Placeholder 12"/>
          <p:cNvSpPr>
            <a:spLocks noGrp="1"/>
          </p:cNvSpPr>
          <p:nvPr>
            <p:ph type="body" sz="quarter" idx="75" hasCustomPrompt="1"/>
          </p:nvPr>
        </p:nvSpPr>
        <p:spPr>
          <a:xfrm>
            <a:off x="1556657" y="2904260"/>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8" name="Text Placeholder 10"/>
          <p:cNvSpPr>
            <a:spLocks noGrp="1"/>
          </p:cNvSpPr>
          <p:nvPr>
            <p:ph type="body" sz="quarter" idx="76" hasCustomPrompt="1"/>
          </p:nvPr>
        </p:nvSpPr>
        <p:spPr>
          <a:xfrm>
            <a:off x="3154310" y="2568459"/>
            <a:ext cx="1256676" cy="158039"/>
          </a:xfrm>
        </p:spPr>
        <p:txBody>
          <a:bodyPr/>
          <a:lstStyle>
            <a:lvl1pPr algn="l">
              <a:defRPr sz="1000" b="0">
                <a:solidFill>
                  <a:schemeClr val="tx1"/>
                </a:solidFill>
              </a:defRPr>
            </a:lvl1pPr>
          </a:lstStyle>
          <a:p>
            <a:pPr lvl="0"/>
            <a:r>
              <a:rPr lang="en-US" dirty="0" smtClean="0"/>
              <a:t>Click to add company</a:t>
            </a:r>
          </a:p>
        </p:txBody>
      </p:sp>
      <p:sp>
        <p:nvSpPr>
          <p:cNvPr id="39" name="Text Placeholder 12"/>
          <p:cNvSpPr>
            <a:spLocks noGrp="1"/>
          </p:cNvSpPr>
          <p:nvPr>
            <p:ph type="body" sz="quarter" idx="77" hasCustomPrompt="1"/>
          </p:nvPr>
        </p:nvSpPr>
        <p:spPr>
          <a:xfrm>
            <a:off x="3154310" y="2904260"/>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0" name="Text Placeholder 10"/>
          <p:cNvSpPr>
            <a:spLocks noGrp="1"/>
          </p:cNvSpPr>
          <p:nvPr>
            <p:ph type="body" sz="quarter" idx="78" hasCustomPrompt="1"/>
          </p:nvPr>
        </p:nvSpPr>
        <p:spPr>
          <a:xfrm>
            <a:off x="4751964" y="2568459"/>
            <a:ext cx="1256676" cy="158039"/>
          </a:xfrm>
        </p:spPr>
        <p:txBody>
          <a:bodyPr/>
          <a:lstStyle>
            <a:lvl1pPr algn="l">
              <a:defRPr sz="1000" b="0">
                <a:solidFill>
                  <a:schemeClr val="tx1"/>
                </a:solidFill>
              </a:defRPr>
            </a:lvl1pPr>
          </a:lstStyle>
          <a:p>
            <a:pPr lvl="0"/>
            <a:r>
              <a:rPr lang="en-US" dirty="0" smtClean="0"/>
              <a:t>Click to add company</a:t>
            </a:r>
          </a:p>
        </p:txBody>
      </p:sp>
      <p:sp>
        <p:nvSpPr>
          <p:cNvPr id="41" name="Text Placeholder 12"/>
          <p:cNvSpPr>
            <a:spLocks noGrp="1"/>
          </p:cNvSpPr>
          <p:nvPr>
            <p:ph type="body" sz="quarter" idx="79" hasCustomPrompt="1"/>
          </p:nvPr>
        </p:nvSpPr>
        <p:spPr>
          <a:xfrm>
            <a:off x="4751964" y="2904260"/>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2" name="Text Placeholder 10"/>
          <p:cNvSpPr>
            <a:spLocks noGrp="1"/>
          </p:cNvSpPr>
          <p:nvPr>
            <p:ph type="body" sz="quarter" idx="80" hasCustomPrompt="1"/>
          </p:nvPr>
        </p:nvSpPr>
        <p:spPr>
          <a:xfrm>
            <a:off x="6349616" y="2568459"/>
            <a:ext cx="1256676" cy="158039"/>
          </a:xfrm>
        </p:spPr>
        <p:txBody>
          <a:bodyPr/>
          <a:lstStyle>
            <a:lvl1pPr algn="l">
              <a:defRPr sz="1000" b="0">
                <a:solidFill>
                  <a:schemeClr val="tx1"/>
                </a:solidFill>
              </a:defRPr>
            </a:lvl1pPr>
          </a:lstStyle>
          <a:p>
            <a:pPr lvl="0"/>
            <a:r>
              <a:rPr lang="en-US" dirty="0" smtClean="0"/>
              <a:t>Click to add company</a:t>
            </a:r>
          </a:p>
        </p:txBody>
      </p:sp>
      <p:sp>
        <p:nvSpPr>
          <p:cNvPr id="43" name="Text Placeholder 12"/>
          <p:cNvSpPr>
            <a:spLocks noGrp="1"/>
          </p:cNvSpPr>
          <p:nvPr>
            <p:ph type="body" sz="quarter" idx="81" hasCustomPrompt="1"/>
          </p:nvPr>
        </p:nvSpPr>
        <p:spPr>
          <a:xfrm>
            <a:off x="6349616" y="2904260"/>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44" name="Group 43"/>
          <p:cNvGrpSpPr/>
          <p:nvPr userDrawn="1"/>
        </p:nvGrpSpPr>
        <p:grpSpPr>
          <a:xfrm>
            <a:off x="2297031" y="3764039"/>
            <a:ext cx="1393776" cy="2073041"/>
            <a:chOff x="2411632" y="1542485"/>
            <a:chExt cx="1539345" cy="2119595"/>
          </a:xfrm>
        </p:grpSpPr>
        <p:sp>
          <p:nvSpPr>
            <p:cNvPr id="4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3894684" y="3764039"/>
            <a:ext cx="1393776" cy="2073041"/>
            <a:chOff x="4219137" y="1542485"/>
            <a:chExt cx="1539345" cy="2119595"/>
          </a:xfrm>
        </p:grpSpPr>
        <p:sp>
          <p:nvSpPr>
            <p:cNvPr id="4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5492337" y="3764039"/>
            <a:ext cx="1393776" cy="2073041"/>
            <a:chOff x="6026642" y="1542485"/>
            <a:chExt cx="1539345" cy="2119595"/>
          </a:xfrm>
        </p:grpSpPr>
        <p:sp>
          <p:nvSpPr>
            <p:cNvPr id="5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2" name="Straight Connector 5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3" name="Text Placeholder 10"/>
          <p:cNvSpPr>
            <a:spLocks noGrp="1"/>
          </p:cNvSpPr>
          <p:nvPr>
            <p:ph type="body" sz="quarter" idx="54" hasCustomPrompt="1"/>
          </p:nvPr>
        </p:nvSpPr>
        <p:spPr>
          <a:xfrm>
            <a:off x="2365582" y="4859222"/>
            <a:ext cx="1256676" cy="158039"/>
          </a:xfrm>
        </p:spPr>
        <p:txBody>
          <a:bodyPr/>
          <a:lstStyle>
            <a:lvl1pPr algn="l">
              <a:defRPr sz="1000" b="0">
                <a:solidFill>
                  <a:schemeClr val="tx1"/>
                </a:solidFill>
              </a:defRPr>
            </a:lvl1pPr>
          </a:lstStyle>
          <a:p>
            <a:pPr lvl="0"/>
            <a:r>
              <a:rPr lang="en-US" dirty="0" smtClean="0"/>
              <a:t>Click to add company</a:t>
            </a:r>
          </a:p>
        </p:txBody>
      </p:sp>
      <p:sp>
        <p:nvSpPr>
          <p:cNvPr id="54" name="Text Placeholder 12"/>
          <p:cNvSpPr>
            <a:spLocks noGrp="1"/>
          </p:cNvSpPr>
          <p:nvPr>
            <p:ph type="body" sz="quarter" idx="55" hasCustomPrompt="1"/>
          </p:nvPr>
        </p:nvSpPr>
        <p:spPr>
          <a:xfrm>
            <a:off x="2365582" y="52045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5" name="Text Placeholder 10"/>
          <p:cNvSpPr>
            <a:spLocks noGrp="1"/>
          </p:cNvSpPr>
          <p:nvPr>
            <p:ph type="body" sz="quarter" idx="58" hasCustomPrompt="1"/>
          </p:nvPr>
        </p:nvSpPr>
        <p:spPr>
          <a:xfrm>
            <a:off x="3963235" y="4859222"/>
            <a:ext cx="1256676" cy="158039"/>
          </a:xfrm>
        </p:spPr>
        <p:txBody>
          <a:bodyPr/>
          <a:lstStyle>
            <a:lvl1pPr algn="l">
              <a:defRPr sz="1000" b="0">
                <a:solidFill>
                  <a:schemeClr val="tx1"/>
                </a:solidFill>
              </a:defRPr>
            </a:lvl1pPr>
          </a:lstStyle>
          <a:p>
            <a:pPr lvl="0"/>
            <a:r>
              <a:rPr lang="en-US" dirty="0" smtClean="0"/>
              <a:t>Click to add company</a:t>
            </a:r>
          </a:p>
        </p:txBody>
      </p:sp>
      <p:sp>
        <p:nvSpPr>
          <p:cNvPr id="56" name="Text Placeholder 12"/>
          <p:cNvSpPr>
            <a:spLocks noGrp="1"/>
          </p:cNvSpPr>
          <p:nvPr>
            <p:ph type="body" sz="quarter" idx="59" hasCustomPrompt="1"/>
          </p:nvPr>
        </p:nvSpPr>
        <p:spPr>
          <a:xfrm>
            <a:off x="3963235" y="5199027"/>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7" name="Text Placeholder 10"/>
          <p:cNvSpPr>
            <a:spLocks noGrp="1"/>
          </p:cNvSpPr>
          <p:nvPr>
            <p:ph type="body" sz="quarter" idx="62" hasCustomPrompt="1"/>
          </p:nvPr>
        </p:nvSpPr>
        <p:spPr>
          <a:xfrm>
            <a:off x="5560887" y="4859222"/>
            <a:ext cx="1256676" cy="158039"/>
          </a:xfrm>
        </p:spPr>
        <p:txBody>
          <a:bodyPr/>
          <a:lstStyle>
            <a:lvl1pPr algn="l">
              <a:defRPr sz="1000" b="0">
                <a:solidFill>
                  <a:schemeClr val="tx1"/>
                </a:solidFill>
              </a:defRPr>
            </a:lvl1pPr>
          </a:lstStyle>
          <a:p>
            <a:pPr lvl="0"/>
            <a:r>
              <a:rPr lang="en-US" dirty="0" smtClean="0"/>
              <a:t>Click to add company</a:t>
            </a:r>
          </a:p>
        </p:txBody>
      </p:sp>
      <p:sp>
        <p:nvSpPr>
          <p:cNvPr id="58" name="Text Placeholder 12"/>
          <p:cNvSpPr>
            <a:spLocks noGrp="1"/>
          </p:cNvSpPr>
          <p:nvPr>
            <p:ph type="body" sz="quarter" idx="63" hasCustomPrompt="1"/>
          </p:nvPr>
        </p:nvSpPr>
        <p:spPr>
          <a:xfrm>
            <a:off x="5560887" y="52045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778792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 x Credentials">
    <p:spTree>
      <p:nvGrpSpPr>
        <p:cNvPr id="1" name=""/>
        <p:cNvGrpSpPr/>
        <p:nvPr/>
      </p:nvGrpSpPr>
      <p:grpSpPr>
        <a:xfrm>
          <a:off x="0" y="0"/>
          <a:ext cx="0" cy="0"/>
          <a:chOff x="0" y="0"/>
          <a:chExt cx="0" cy="0"/>
        </a:xfrm>
      </p:grpSpPr>
      <p:sp>
        <p:nvSpPr>
          <p:cNvPr id="38" name="Rectangle 37"/>
          <p:cNvSpPr/>
          <p:nvPr userDrawn="1"/>
        </p:nvSpPr>
        <p:spPr>
          <a:xfrm>
            <a:off x="556503" y="1150938"/>
            <a:ext cx="8063623"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49453" y="451869"/>
            <a:ext cx="8069869" cy="410519"/>
          </a:xfrm>
        </p:spPr>
        <p:txBody>
          <a:bodyPr/>
          <a:lstStyle>
            <a:lvl1pPr>
              <a:defRPr/>
            </a:lvl1pPr>
          </a:lstStyle>
          <a:p>
            <a:r>
              <a:rPr lang="en-US" dirty="0" smtClean="0"/>
              <a:t>Click to add title</a:t>
            </a:r>
            <a:endParaRPr lang="en-US" dirty="0"/>
          </a:p>
        </p:txBody>
      </p:sp>
      <p:grpSp>
        <p:nvGrpSpPr>
          <p:cNvPr id="50" name="Group 49"/>
          <p:cNvGrpSpPr/>
          <p:nvPr userDrawn="1"/>
        </p:nvGrpSpPr>
        <p:grpSpPr>
          <a:xfrm>
            <a:off x="1488107" y="3762376"/>
            <a:ext cx="1393776" cy="2073041"/>
            <a:chOff x="604127" y="1542485"/>
            <a:chExt cx="1539345" cy="2119595"/>
          </a:xfrm>
        </p:grpSpPr>
        <p:sp>
          <p:nvSpPr>
            <p:cNvPr id="51"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3085759" y="3762376"/>
            <a:ext cx="1393776" cy="2073041"/>
            <a:chOff x="2411632" y="1542485"/>
            <a:chExt cx="1539345" cy="2119595"/>
          </a:xfrm>
        </p:grpSpPr>
        <p:sp>
          <p:nvSpPr>
            <p:cNvPr id="66"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userDrawn="1"/>
        </p:nvGrpSpPr>
        <p:grpSpPr>
          <a:xfrm>
            <a:off x="4683413" y="3762376"/>
            <a:ext cx="1393776" cy="2073041"/>
            <a:chOff x="4219137" y="1542485"/>
            <a:chExt cx="1539345" cy="2119595"/>
          </a:xfrm>
        </p:grpSpPr>
        <p:sp>
          <p:nvSpPr>
            <p:cNvPr id="8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84" name="Straight Connector 8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p:cNvGrpSpPr/>
          <p:nvPr userDrawn="1"/>
        </p:nvGrpSpPr>
        <p:grpSpPr>
          <a:xfrm>
            <a:off x="6281066" y="3762376"/>
            <a:ext cx="1393776" cy="2073041"/>
            <a:chOff x="6026642" y="1542485"/>
            <a:chExt cx="1539345" cy="2119595"/>
          </a:xfrm>
        </p:grpSpPr>
        <p:sp>
          <p:nvSpPr>
            <p:cNvPr id="8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7" name="Straight Connector 8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8" name="Text Placeholder 10"/>
          <p:cNvSpPr>
            <a:spLocks noGrp="1"/>
          </p:cNvSpPr>
          <p:nvPr>
            <p:ph type="body" sz="quarter" idx="66" hasCustomPrompt="1"/>
          </p:nvPr>
        </p:nvSpPr>
        <p:spPr>
          <a:xfrm>
            <a:off x="1556657" y="4875097"/>
            <a:ext cx="1256676" cy="158039"/>
          </a:xfrm>
        </p:spPr>
        <p:txBody>
          <a:bodyPr/>
          <a:lstStyle>
            <a:lvl1pPr algn="l">
              <a:defRPr sz="1000" b="0">
                <a:solidFill>
                  <a:schemeClr val="tx1"/>
                </a:solidFill>
              </a:defRPr>
            </a:lvl1pPr>
          </a:lstStyle>
          <a:p>
            <a:pPr lvl="0"/>
            <a:r>
              <a:rPr lang="en-US" dirty="0" smtClean="0"/>
              <a:t>Click to add company</a:t>
            </a:r>
          </a:p>
        </p:txBody>
      </p:sp>
      <p:sp>
        <p:nvSpPr>
          <p:cNvPr id="89" name="Text Placeholder 12"/>
          <p:cNvSpPr>
            <a:spLocks noGrp="1"/>
          </p:cNvSpPr>
          <p:nvPr>
            <p:ph type="body" sz="quarter" idx="67" hasCustomPrompt="1"/>
          </p:nvPr>
        </p:nvSpPr>
        <p:spPr>
          <a:xfrm>
            <a:off x="1556657" y="521089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0" name="Text Placeholder 10"/>
          <p:cNvSpPr>
            <a:spLocks noGrp="1"/>
          </p:cNvSpPr>
          <p:nvPr>
            <p:ph type="body" sz="quarter" idx="68" hasCustomPrompt="1"/>
          </p:nvPr>
        </p:nvSpPr>
        <p:spPr>
          <a:xfrm>
            <a:off x="3154310" y="4875097"/>
            <a:ext cx="1256676" cy="158039"/>
          </a:xfrm>
        </p:spPr>
        <p:txBody>
          <a:bodyPr/>
          <a:lstStyle>
            <a:lvl1pPr algn="l">
              <a:defRPr sz="1000" b="0">
                <a:solidFill>
                  <a:schemeClr val="tx1"/>
                </a:solidFill>
              </a:defRPr>
            </a:lvl1pPr>
          </a:lstStyle>
          <a:p>
            <a:pPr lvl="0"/>
            <a:r>
              <a:rPr lang="en-US" dirty="0" smtClean="0"/>
              <a:t>Click to add company</a:t>
            </a:r>
          </a:p>
        </p:txBody>
      </p:sp>
      <p:sp>
        <p:nvSpPr>
          <p:cNvPr id="91" name="Text Placeholder 12"/>
          <p:cNvSpPr>
            <a:spLocks noGrp="1"/>
          </p:cNvSpPr>
          <p:nvPr>
            <p:ph type="body" sz="quarter" idx="69" hasCustomPrompt="1"/>
          </p:nvPr>
        </p:nvSpPr>
        <p:spPr>
          <a:xfrm>
            <a:off x="3154310" y="521089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3" name="Text Placeholder 10"/>
          <p:cNvSpPr>
            <a:spLocks noGrp="1"/>
          </p:cNvSpPr>
          <p:nvPr>
            <p:ph type="body" sz="quarter" idx="70" hasCustomPrompt="1"/>
          </p:nvPr>
        </p:nvSpPr>
        <p:spPr>
          <a:xfrm>
            <a:off x="4751964" y="4875097"/>
            <a:ext cx="1256676" cy="158039"/>
          </a:xfrm>
        </p:spPr>
        <p:txBody>
          <a:bodyPr/>
          <a:lstStyle>
            <a:lvl1pPr algn="l">
              <a:defRPr sz="1000" b="0">
                <a:solidFill>
                  <a:schemeClr val="tx1"/>
                </a:solidFill>
              </a:defRPr>
            </a:lvl1pPr>
          </a:lstStyle>
          <a:p>
            <a:pPr lvl="0"/>
            <a:r>
              <a:rPr lang="en-US" dirty="0" smtClean="0"/>
              <a:t>Click to add company</a:t>
            </a:r>
          </a:p>
        </p:txBody>
      </p:sp>
      <p:sp>
        <p:nvSpPr>
          <p:cNvPr id="94" name="Text Placeholder 12"/>
          <p:cNvSpPr>
            <a:spLocks noGrp="1"/>
          </p:cNvSpPr>
          <p:nvPr>
            <p:ph type="body" sz="quarter" idx="71" hasCustomPrompt="1"/>
          </p:nvPr>
        </p:nvSpPr>
        <p:spPr>
          <a:xfrm>
            <a:off x="4751964" y="521089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5" name="Text Placeholder 10"/>
          <p:cNvSpPr>
            <a:spLocks noGrp="1"/>
          </p:cNvSpPr>
          <p:nvPr>
            <p:ph type="body" sz="quarter" idx="72" hasCustomPrompt="1"/>
          </p:nvPr>
        </p:nvSpPr>
        <p:spPr>
          <a:xfrm>
            <a:off x="6349616" y="4875097"/>
            <a:ext cx="1256676" cy="158039"/>
          </a:xfrm>
        </p:spPr>
        <p:txBody>
          <a:bodyPr/>
          <a:lstStyle>
            <a:lvl1pPr algn="l">
              <a:defRPr sz="1000" b="0">
                <a:solidFill>
                  <a:schemeClr val="tx1"/>
                </a:solidFill>
              </a:defRPr>
            </a:lvl1pPr>
          </a:lstStyle>
          <a:p>
            <a:pPr lvl="0"/>
            <a:r>
              <a:rPr lang="en-US" dirty="0" smtClean="0"/>
              <a:t>Click to add company</a:t>
            </a:r>
          </a:p>
        </p:txBody>
      </p:sp>
      <p:sp>
        <p:nvSpPr>
          <p:cNvPr id="96" name="Text Placeholder 12"/>
          <p:cNvSpPr>
            <a:spLocks noGrp="1"/>
          </p:cNvSpPr>
          <p:nvPr>
            <p:ph type="body" sz="quarter" idx="73" hasCustomPrompt="1"/>
          </p:nvPr>
        </p:nvSpPr>
        <p:spPr>
          <a:xfrm>
            <a:off x="6349616" y="521089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104" name="Group 103"/>
          <p:cNvGrpSpPr/>
          <p:nvPr userDrawn="1"/>
        </p:nvGrpSpPr>
        <p:grpSpPr>
          <a:xfrm>
            <a:off x="1488107" y="1455738"/>
            <a:ext cx="1393776" cy="2073041"/>
            <a:chOff x="604127" y="1542485"/>
            <a:chExt cx="1539345" cy="2119595"/>
          </a:xfrm>
        </p:grpSpPr>
        <p:sp>
          <p:nvSpPr>
            <p:cNvPr id="10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06" name="Straight Connector 10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7" name="Group 106"/>
          <p:cNvGrpSpPr/>
          <p:nvPr userDrawn="1"/>
        </p:nvGrpSpPr>
        <p:grpSpPr>
          <a:xfrm>
            <a:off x="3085759" y="1455738"/>
            <a:ext cx="1393776" cy="2073041"/>
            <a:chOff x="2411632" y="1542485"/>
            <a:chExt cx="1539345" cy="2119595"/>
          </a:xfrm>
        </p:grpSpPr>
        <p:sp>
          <p:nvSpPr>
            <p:cNvPr id="10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109" name="Straight Connector 10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0" name="Group 109"/>
          <p:cNvGrpSpPr/>
          <p:nvPr userDrawn="1"/>
        </p:nvGrpSpPr>
        <p:grpSpPr>
          <a:xfrm>
            <a:off x="4683413" y="1455738"/>
            <a:ext cx="1393776" cy="2073041"/>
            <a:chOff x="4219137" y="1542485"/>
            <a:chExt cx="1539345" cy="2119595"/>
          </a:xfrm>
        </p:grpSpPr>
        <p:sp>
          <p:nvSpPr>
            <p:cNvPr id="1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12" name="Straight Connector 1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userDrawn="1"/>
        </p:nvGrpSpPr>
        <p:grpSpPr>
          <a:xfrm>
            <a:off x="6281066" y="1455738"/>
            <a:ext cx="1393776" cy="2073041"/>
            <a:chOff x="6026642" y="1542485"/>
            <a:chExt cx="1539345" cy="2119595"/>
          </a:xfrm>
        </p:grpSpPr>
        <p:sp>
          <p:nvSpPr>
            <p:cNvPr id="1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15" name="Straight Connector 1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6" name="Text Placeholder 10"/>
          <p:cNvSpPr>
            <a:spLocks noGrp="1"/>
          </p:cNvSpPr>
          <p:nvPr>
            <p:ph type="body" sz="quarter" idx="74" hasCustomPrompt="1"/>
          </p:nvPr>
        </p:nvSpPr>
        <p:spPr>
          <a:xfrm>
            <a:off x="1556657" y="2568459"/>
            <a:ext cx="1256676" cy="158039"/>
          </a:xfrm>
        </p:spPr>
        <p:txBody>
          <a:bodyPr/>
          <a:lstStyle>
            <a:lvl1pPr algn="l">
              <a:defRPr sz="1000" b="0">
                <a:solidFill>
                  <a:schemeClr val="tx1"/>
                </a:solidFill>
              </a:defRPr>
            </a:lvl1pPr>
          </a:lstStyle>
          <a:p>
            <a:pPr lvl="0"/>
            <a:r>
              <a:rPr lang="en-US" dirty="0" smtClean="0"/>
              <a:t>Click to add company</a:t>
            </a:r>
          </a:p>
        </p:txBody>
      </p:sp>
      <p:sp>
        <p:nvSpPr>
          <p:cNvPr id="117" name="Text Placeholder 12"/>
          <p:cNvSpPr>
            <a:spLocks noGrp="1"/>
          </p:cNvSpPr>
          <p:nvPr>
            <p:ph type="body" sz="quarter" idx="75" hasCustomPrompt="1"/>
          </p:nvPr>
        </p:nvSpPr>
        <p:spPr>
          <a:xfrm>
            <a:off x="1556657" y="2904260"/>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18" name="Text Placeholder 10"/>
          <p:cNvSpPr>
            <a:spLocks noGrp="1"/>
          </p:cNvSpPr>
          <p:nvPr>
            <p:ph type="body" sz="quarter" idx="76" hasCustomPrompt="1"/>
          </p:nvPr>
        </p:nvSpPr>
        <p:spPr>
          <a:xfrm>
            <a:off x="3154310" y="2568459"/>
            <a:ext cx="1256676" cy="158039"/>
          </a:xfrm>
        </p:spPr>
        <p:txBody>
          <a:bodyPr/>
          <a:lstStyle>
            <a:lvl1pPr algn="l">
              <a:defRPr sz="1000" b="0">
                <a:solidFill>
                  <a:schemeClr val="tx1"/>
                </a:solidFill>
              </a:defRPr>
            </a:lvl1pPr>
          </a:lstStyle>
          <a:p>
            <a:pPr lvl="0"/>
            <a:r>
              <a:rPr lang="en-US" dirty="0" smtClean="0"/>
              <a:t>Click to add company</a:t>
            </a:r>
          </a:p>
        </p:txBody>
      </p:sp>
      <p:sp>
        <p:nvSpPr>
          <p:cNvPr id="119" name="Text Placeholder 12"/>
          <p:cNvSpPr>
            <a:spLocks noGrp="1"/>
          </p:cNvSpPr>
          <p:nvPr>
            <p:ph type="body" sz="quarter" idx="77" hasCustomPrompt="1"/>
          </p:nvPr>
        </p:nvSpPr>
        <p:spPr>
          <a:xfrm>
            <a:off x="3154310" y="2904260"/>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0" name="Text Placeholder 10"/>
          <p:cNvSpPr>
            <a:spLocks noGrp="1"/>
          </p:cNvSpPr>
          <p:nvPr>
            <p:ph type="body" sz="quarter" idx="78" hasCustomPrompt="1"/>
          </p:nvPr>
        </p:nvSpPr>
        <p:spPr>
          <a:xfrm>
            <a:off x="4751964" y="2568459"/>
            <a:ext cx="1256676" cy="158039"/>
          </a:xfrm>
        </p:spPr>
        <p:txBody>
          <a:bodyPr/>
          <a:lstStyle>
            <a:lvl1pPr algn="l">
              <a:defRPr sz="1000" b="0">
                <a:solidFill>
                  <a:schemeClr val="tx1"/>
                </a:solidFill>
              </a:defRPr>
            </a:lvl1pPr>
          </a:lstStyle>
          <a:p>
            <a:pPr lvl="0"/>
            <a:r>
              <a:rPr lang="en-US" dirty="0" smtClean="0"/>
              <a:t>Click to add company</a:t>
            </a:r>
          </a:p>
        </p:txBody>
      </p:sp>
      <p:sp>
        <p:nvSpPr>
          <p:cNvPr id="121" name="Text Placeholder 12"/>
          <p:cNvSpPr>
            <a:spLocks noGrp="1"/>
          </p:cNvSpPr>
          <p:nvPr>
            <p:ph type="body" sz="quarter" idx="79" hasCustomPrompt="1"/>
          </p:nvPr>
        </p:nvSpPr>
        <p:spPr>
          <a:xfrm>
            <a:off x="4751964" y="2904260"/>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2" name="Text Placeholder 10"/>
          <p:cNvSpPr>
            <a:spLocks noGrp="1"/>
          </p:cNvSpPr>
          <p:nvPr>
            <p:ph type="body" sz="quarter" idx="80" hasCustomPrompt="1"/>
          </p:nvPr>
        </p:nvSpPr>
        <p:spPr>
          <a:xfrm>
            <a:off x="6349616" y="2568459"/>
            <a:ext cx="1256676" cy="158039"/>
          </a:xfrm>
        </p:spPr>
        <p:txBody>
          <a:bodyPr/>
          <a:lstStyle>
            <a:lvl1pPr algn="l">
              <a:defRPr sz="1000" b="0">
                <a:solidFill>
                  <a:schemeClr val="tx1"/>
                </a:solidFill>
              </a:defRPr>
            </a:lvl1pPr>
          </a:lstStyle>
          <a:p>
            <a:pPr lvl="0"/>
            <a:r>
              <a:rPr lang="en-US" dirty="0" smtClean="0"/>
              <a:t>Click to add company</a:t>
            </a:r>
          </a:p>
        </p:txBody>
      </p:sp>
      <p:sp>
        <p:nvSpPr>
          <p:cNvPr id="123" name="Text Placeholder 12"/>
          <p:cNvSpPr>
            <a:spLocks noGrp="1"/>
          </p:cNvSpPr>
          <p:nvPr>
            <p:ph type="body" sz="quarter" idx="81" hasCustomPrompt="1"/>
          </p:nvPr>
        </p:nvSpPr>
        <p:spPr>
          <a:xfrm>
            <a:off x="6349616" y="2904260"/>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63086723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556503" y="1150938"/>
            <a:ext cx="8063623"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4" name="Group 43"/>
          <p:cNvGrpSpPr/>
          <p:nvPr userDrawn="1"/>
        </p:nvGrpSpPr>
        <p:grpSpPr>
          <a:xfrm>
            <a:off x="699378" y="1457327"/>
            <a:ext cx="1393776"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297031" y="1457327"/>
            <a:ext cx="1393776"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3894684" y="1457327"/>
            <a:ext cx="1393776"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492337" y="1457327"/>
            <a:ext cx="1393776"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089989" y="1457327"/>
            <a:ext cx="1393776"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9" name="Text Placeholder 10"/>
          <p:cNvSpPr>
            <a:spLocks noGrp="1"/>
          </p:cNvSpPr>
          <p:nvPr>
            <p:ph type="body" sz="quarter" idx="48" hasCustomPrompt="1"/>
          </p:nvPr>
        </p:nvSpPr>
        <p:spPr>
          <a:xfrm>
            <a:off x="767928" y="2570047"/>
            <a:ext cx="1256676" cy="158039"/>
          </a:xfrm>
        </p:spPr>
        <p:txBody>
          <a:bodyPr/>
          <a:lstStyle>
            <a:lvl1pPr algn="l">
              <a:defRPr sz="1000" b="0">
                <a:solidFill>
                  <a:schemeClr val="tx1"/>
                </a:solidFill>
              </a:defRPr>
            </a:lvl1pPr>
          </a:lstStyle>
          <a:p>
            <a:pPr lvl="0"/>
            <a:r>
              <a:rPr lang="en-US" dirty="0" smtClean="0"/>
              <a:t>Click to add company</a:t>
            </a:r>
          </a:p>
        </p:txBody>
      </p:sp>
      <p:sp>
        <p:nvSpPr>
          <p:cNvPr id="60" name="Text Placeholder 12"/>
          <p:cNvSpPr>
            <a:spLocks noGrp="1"/>
          </p:cNvSpPr>
          <p:nvPr>
            <p:ph type="body" sz="quarter" idx="49" hasCustomPrompt="1"/>
          </p:nvPr>
        </p:nvSpPr>
        <p:spPr>
          <a:xfrm>
            <a:off x="767928" y="29058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1" name="Text Placeholder 10"/>
          <p:cNvSpPr>
            <a:spLocks noGrp="1"/>
          </p:cNvSpPr>
          <p:nvPr>
            <p:ph type="body" sz="quarter" idx="52" hasCustomPrompt="1"/>
          </p:nvPr>
        </p:nvSpPr>
        <p:spPr>
          <a:xfrm>
            <a:off x="2365582" y="2570047"/>
            <a:ext cx="1256676" cy="158039"/>
          </a:xfrm>
        </p:spPr>
        <p:txBody>
          <a:bodyPr/>
          <a:lstStyle>
            <a:lvl1pPr algn="l">
              <a:defRPr sz="1000" b="0">
                <a:solidFill>
                  <a:schemeClr val="tx1"/>
                </a:solidFill>
              </a:defRPr>
            </a:lvl1pPr>
          </a:lstStyle>
          <a:p>
            <a:pPr lvl="0"/>
            <a:r>
              <a:rPr lang="en-US" dirty="0" smtClean="0"/>
              <a:t>Click to add company</a:t>
            </a:r>
          </a:p>
        </p:txBody>
      </p:sp>
      <p:sp>
        <p:nvSpPr>
          <p:cNvPr id="62" name="Text Placeholder 12"/>
          <p:cNvSpPr>
            <a:spLocks noGrp="1"/>
          </p:cNvSpPr>
          <p:nvPr>
            <p:ph type="body" sz="quarter" idx="53" hasCustomPrompt="1"/>
          </p:nvPr>
        </p:nvSpPr>
        <p:spPr>
          <a:xfrm>
            <a:off x="2365582" y="29058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3" name="Text Placeholder 10"/>
          <p:cNvSpPr>
            <a:spLocks noGrp="1"/>
          </p:cNvSpPr>
          <p:nvPr>
            <p:ph type="body" sz="quarter" idx="56" hasCustomPrompt="1"/>
          </p:nvPr>
        </p:nvSpPr>
        <p:spPr>
          <a:xfrm>
            <a:off x="3963235" y="2570047"/>
            <a:ext cx="1256676" cy="158039"/>
          </a:xfrm>
        </p:spPr>
        <p:txBody>
          <a:bodyPr/>
          <a:lstStyle>
            <a:lvl1pPr algn="l">
              <a:defRPr sz="1000" b="0">
                <a:solidFill>
                  <a:schemeClr val="tx1"/>
                </a:solidFill>
              </a:defRPr>
            </a:lvl1pPr>
          </a:lstStyle>
          <a:p>
            <a:pPr lvl="0"/>
            <a:r>
              <a:rPr lang="en-US" dirty="0" smtClean="0"/>
              <a:t>Click to add company</a:t>
            </a:r>
          </a:p>
        </p:txBody>
      </p:sp>
      <p:sp>
        <p:nvSpPr>
          <p:cNvPr id="64" name="Text Placeholder 12"/>
          <p:cNvSpPr>
            <a:spLocks noGrp="1"/>
          </p:cNvSpPr>
          <p:nvPr>
            <p:ph type="body" sz="quarter" idx="57" hasCustomPrompt="1"/>
          </p:nvPr>
        </p:nvSpPr>
        <p:spPr>
          <a:xfrm>
            <a:off x="3963235" y="29058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5" name="Text Placeholder 10"/>
          <p:cNvSpPr>
            <a:spLocks noGrp="1"/>
          </p:cNvSpPr>
          <p:nvPr>
            <p:ph type="body" sz="quarter" idx="60" hasCustomPrompt="1"/>
          </p:nvPr>
        </p:nvSpPr>
        <p:spPr>
          <a:xfrm>
            <a:off x="5560887" y="2570047"/>
            <a:ext cx="1256676" cy="158039"/>
          </a:xfrm>
        </p:spPr>
        <p:txBody>
          <a:bodyPr/>
          <a:lstStyle>
            <a:lvl1pPr algn="l">
              <a:defRPr sz="1000" b="0">
                <a:solidFill>
                  <a:schemeClr val="tx1"/>
                </a:solidFill>
              </a:defRPr>
            </a:lvl1pPr>
          </a:lstStyle>
          <a:p>
            <a:pPr lvl="0"/>
            <a:r>
              <a:rPr lang="en-US" dirty="0" smtClean="0"/>
              <a:t>Click to add company</a:t>
            </a:r>
          </a:p>
        </p:txBody>
      </p:sp>
      <p:sp>
        <p:nvSpPr>
          <p:cNvPr id="66" name="Text Placeholder 12"/>
          <p:cNvSpPr>
            <a:spLocks noGrp="1"/>
          </p:cNvSpPr>
          <p:nvPr>
            <p:ph type="body" sz="quarter" idx="61" hasCustomPrompt="1"/>
          </p:nvPr>
        </p:nvSpPr>
        <p:spPr>
          <a:xfrm>
            <a:off x="5560887" y="29058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7" name="Text Placeholder 10"/>
          <p:cNvSpPr>
            <a:spLocks noGrp="1"/>
          </p:cNvSpPr>
          <p:nvPr>
            <p:ph type="body" sz="quarter" idx="64" hasCustomPrompt="1"/>
          </p:nvPr>
        </p:nvSpPr>
        <p:spPr>
          <a:xfrm>
            <a:off x="7158540" y="2570047"/>
            <a:ext cx="1256676" cy="158039"/>
          </a:xfrm>
        </p:spPr>
        <p:txBody>
          <a:bodyPr/>
          <a:lstStyle>
            <a:lvl1pPr algn="l">
              <a:defRPr sz="1000" b="0">
                <a:solidFill>
                  <a:schemeClr val="tx1"/>
                </a:solidFill>
              </a:defRPr>
            </a:lvl1pPr>
          </a:lstStyle>
          <a:p>
            <a:pPr lvl="0"/>
            <a:r>
              <a:rPr lang="en-US" dirty="0" smtClean="0"/>
              <a:t>Click to add company</a:t>
            </a:r>
          </a:p>
        </p:txBody>
      </p:sp>
      <p:sp>
        <p:nvSpPr>
          <p:cNvPr id="68" name="Text Placeholder 12"/>
          <p:cNvSpPr>
            <a:spLocks noGrp="1"/>
          </p:cNvSpPr>
          <p:nvPr>
            <p:ph type="body" sz="quarter" idx="65" hasCustomPrompt="1"/>
          </p:nvPr>
        </p:nvSpPr>
        <p:spPr>
          <a:xfrm>
            <a:off x="7158540" y="29058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69" name="Group 68"/>
          <p:cNvGrpSpPr/>
          <p:nvPr userDrawn="1"/>
        </p:nvGrpSpPr>
        <p:grpSpPr>
          <a:xfrm>
            <a:off x="1488107" y="3762376"/>
            <a:ext cx="1393776" cy="2073041"/>
            <a:chOff x="604127" y="1542485"/>
            <a:chExt cx="1539345" cy="2119595"/>
          </a:xfrm>
        </p:grpSpPr>
        <p:sp>
          <p:nvSpPr>
            <p:cNvPr id="7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1" name="Straight Connector 7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p:cNvGrpSpPr/>
          <p:nvPr userDrawn="1"/>
        </p:nvGrpSpPr>
        <p:grpSpPr>
          <a:xfrm>
            <a:off x="3085759" y="3762376"/>
            <a:ext cx="1393776" cy="2073041"/>
            <a:chOff x="2411632" y="1542485"/>
            <a:chExt cx="1539345" cy="2119595"/>
          </a:xfrm>
        </p:grpSpPr>
        <p:sp>
          <p:nvSpPr>
            <p:cNvPr id="7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74" name="Straight Connector 7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p:cNvGrpSpPr/>
          <p:nvPr userDrawn="1"/>
        </p:nvGrpSpPr>
        <p:grpSpPr>
          <a:xfrm>
            <a:off x="4683413" y="3762376"/>
            <a:ext cx="1393776" cy="2073041"/>
            <a:chOff x="4219137" y="1542485"/>
            <a:chExt cx="1539345" cy="2119595"/>
          </a:xfrm>
        </p:grpSpPr>
        <p:sp>
          <p:nvSpPr>
            <p:cNvPr id="7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7" name="Straight Connector 7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userDrawn="1"/>
        </p:nvGrpSpPr>
        <p:grpSpPr>
          <a:xfrm>
            <a:off x="6281066" y="3762376"/>
            <a:ext cx="1393776" cy="2073041"/>
            <a:chOff x="6026642" y="1542485"/>
            <a:chExt cx="1539345" cy="2119595"/>
          </a:xfrm>
        </p:grpSpPr>
        <p:sp>
          <p:nvSpPr>
            <p:cNvPr id="7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0" name="Straight Connector 7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1" name="Text Placeholder 10"/>
          <p:cNvSpPr>
            <a:spLocks noGrp="1"/>
          </p:cNvSpPr>
          <p:nvPr>
            <p:ph type="body" sz="quarter" idx="66" hasCustomPrompt="1"/>
          </p:nvPr>
        </p:nvSpPr>
        <p:spPr>
          <a:xfrm>
            <a:off x="1556657" y="4875097"/>
            <a:ext cx="1256676" cy="158039"/>
          </a:xfrm>
        </p:spPr>
        <p:txBody>
          <a:bodyPr/>
          <a:lstStyle>
            <a:lvl1pPr algn="l">
              <a:defRPr sz="1000" b="0">
                <a:solidFill>
                  <a:schemeClr val="tx1"/>
                </a:solidFill>
              </a:defRPr>
            </a:lvl1pPr>
          </a:lstStyle>
          <a:p>
            <a:pPr lvl="0"/>
            <a:r>
              <a:rPr lang="en-US" dirty="0" smtClean="0"/>
              <a:t>Click to add company</a:t>
            </a:r>
          </a:p>
        </p:txBody>
      </p:sp>
      <p:sp>
        <p:nvSpPr>
          <p:cNvPr id="82" name="Text Placeholder 12"/>
          <p:cNvSpPr>
            <a:spLocks noGrp="1"/>
          </p:cNvSpPr>
          <p:nvPr>
            <p:ph type="body" sz="quarter" idx="67" hasCustomPrompt="1"/>
          </p:nvPr>
        </p:nvSpPr>
        <p:spPr>
          <a:xfrm>
            <a:off x="1556657" y="521089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3" name="Text Placeholder 10"/>
          <p:cNvSpPr>
            <a:spLocks noGrp="1"/>
          </p:cNvSpPr>
          <p:nvPr>
            <p:ph type="body" sz="quarter" idx="68" hasCustomPrompt="1"/>
          </p:nvPr>
        </p:nvSpPr>
        <p:spPr>
          <a:xfrm>
            <a:off x="3154310" y="4875097"/>
            <a:ext cx="1256676" cy="158039"/>
          </a:xfrm>
        </p:spPr>
        <p:txBody>
          <a:bodyPr/>
          <a:lstStyle>
            <a:lvl1pPr algn="l">
              <a:defRPr sz="1000" b="0">
                <a:solidFill>
                  <a:schemeClr val="tx1"/>
                </a:solidFill>
              </a:defRPr>
            </a:lvl1pPr>
          </a:lstStyle>
          <a:p>
            <a:pPr lvl="0"/>
            <a:r>
              <a:rPr lang="en-US" dirty="0" smtClean="0"/>
              <a:t>Click to add company</a:t>
            </a:r>
          </a:p>
        </p:txBody>
      </p:sp>
      <p:sp>
        <p:nvSpPr>
          <p:cNvPr id="84" name="Text Placeholder 12"/>
          <p:cNvSpPr>
            <a:spLocks noGrp="1"/>
          </p:cNvSpPr>
          <p:nvPr>
            <p:ph type="body" sz="quarter" idx="69" hasCustomPrompt="1"/>
          </p:nvPr>
        </p:nvSpPr>
        <p:spPr>
          <a:xfrm>
            <a:off x="3154310" y="521089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5" name="Text Placeholder 10"/>
          <p:cNvSpPr>
            <a:spLocks noGrp="1"/>
          </p:cNvSpPr>
          <p:nvPr>
            <p:ph type="body" sz="quarter" idx="70" hasCustomPrompt="1"/>
          </p:nvPr>
        </p:nvSpPr>
        <p:spPr>
          <a:xfrm>
            <a:off x="4751964" y="4875097"/>
            <a:ext cx="1256676" cy="158039"/>
          </a:xfrm>
        </p:spPr>
        <p:txBody>
          <a:bodyPr/>
          <a:lstStyle>
            <a:lvl1pPr algn="l">
              <a:defRPr sz="1000" b="0">
                <a:solidFill>
                  <a:schemeClr val="tx1"/>
                </a:solidFill>
              </a:defRPr>
            </a:lvl1pPr>
          </a:lstStyle>
          <a:p>
            <a:pPr lvl="0"/>
            <a:r>
              <a:rPr lang="en-US" dirty="0" smtClean="0"/>
              <a:t>Click to add company</a:t>
            </a:r>
          </a:p>
        </p:txBody>
      </p:sp>
      <p:sp>
        <p:nvSpPr>
          <p:cNvPr id="86" name="Text Placeholder 12"/>
          <p:cNvSpPr>
            <a:spLocks noGrp="1"/>
          </p:cNvSpPr>
          <p:nvPr>
            <p:ph type="body" sz="quarter" idx="71" hasCustomPrompt="1"/>
          </p:nvPr>
        </p:nvSpPr>
        <p:spPr>
          <a:xfrm>
            <a:off x="4751964" y="521089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7" name="Text Placeholder 10"/>
          <p:cNvSpPr>
            <a:spLocks noGrp="1"/>
          </p:cNvSpPr>
          <p:nvPr>
            <p:ph type="body" sz="quarter" idx="72" hasCustomPrompt="1"/>
          </p:nvPr>
        </p:nvSpPr>
        <p:spPr>
          <a:xfrm>
            <a:off x="6349616" y="4875097"/>
            <a:ext cx="1256676" cy="158039"/>
          </a:xfrm>
        </p:spPr>
        <p:txBody>
          <a:bodyPr/>
          <a:lstStyle>
            <a:lvl1pPr algn="l">
              <a:defRPr sz="1000" b="0">
                <a:solidFill>
                  <a:schemeClr val="tx1"/>
                </a:solidFill>
              </a:defRPr>
            </a:lvl1pPr>
          </a:lstStyle>
          <a:p>
            <a:pPr lvl="0"/>
            <a:r>
              <a:rPr lang="en-US" dirty="0" smtClean="0"/>
              <a:t>Click to add company</a:t>
            </a:r>
          </a:p>
        </p:txBody>
      </p:sp>
      <p:sp>
        <p:nvSpPr>
          <p:cNvPr id="88" name="Text Placeholder 12"/>
          <p:cNvSpPr>
            <a:spLocks noGrp="1"/>
          </p:cNvSpPr>
          <p:nvPr>
            <p:ph type="body" sz="quarter" idx="73" hasCustomPrompt="1"/>
          </p:nvPr>
        </p:nvSpPr>
        <p:spPr>
          <a:xfrm>
            <a:off x="6349616" y="521089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25731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 x Credentials">
    <p:spTree>
      <p:nvGrpSpPr>
        <p:cNvPr id="1" name=""/>
        <p:cNvGrpSpPr/>
        <p:nvPr/>
      </p:nvGrpSpPr>
      <p:grpSpPr>
        <a:xfrm>
          <a:off x="0" y="0"/>
          <a:ext cx="0" cy="0"/>
          <a:chOff x="0" y="0"/>
          <a:chExt cx="0" cy="0"/>
        </a:xfrm>
      </p:grpSpPr>
      <p:sp>
        <p:nvSpPr>
          <p:cNvPr id="38" name="Rectangle 37"/>
          <p:cNvSpPr/>
          <p:nvPr userDrawn="1"/>
        </p:nvSpPr>
        <p:spPr>
          <a:xfrm>
            <a:off x="556503" y="1150938"/>
            <a:ext cx="8063623"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49453" y="451869"/>
            <a:ext cx="8069869" cy="410519"/>
          </a:xfrm>
        </p:spPr>
        <p:txBody>
          <a:bodyPr/>
          <a:lstStyle>
            <a:lvl1pPr>
              <a:defRPr/>
            </a:lvl1pPr>
          </a:lstStyle>
          <a:p>
            <a:r>
              <a:rPr lang="en-US" dirty="0" smtClean="0"/>
              <a:t>Click to add title</a:t>
            </a:r>
            <a:endParaRPr lang="en-US" dirty="0"/>
          </a:p>
        </p:txBody>
      </p:sp>
      <p:grpSp>
        <p:nvGrpSpPr>
          <p:cNvPr id="44" name="Group 43"/>
          <p:cNvGrpSpPr/>
          <p:nvPr userDrawn="1"/>
        </p:nvGrpSpPr>
        <p:grpSpPr>
          <a:xfrm>
            <a:off x="699378" y="1457327"/>
            <a:ext cx="1393776"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297031" y="1457327"/>
            <a:ext cx="1393776"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3894684" y="1457327"/>
            <a:ext cx="1393776"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492337" y="1457327"/>
            <a:ext cx="1393776"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089989" y="1457327"/>
            <a:ext cx="1393776"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userDrawn="1"/>
        </p:nvGrpSpPr>
        <p:grpSpPr>
          <a:xfrm>
            <a:off x="699378" y="3764039"/>
            <a:ext cx="1393776" cy="2073041"/>
            <a:chOff x="604127" y="1542485"/>
            <a:chExt cx="1539345" cy="2119595"/>
          </a:xfrm>
        </p:grpSpPr>
        <p:sp>
          <p:nvSpPr>
            <p:cNvPr id="6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1" name="Straight Connector 6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userDrawn="1"/>
        </p:nvGrpSpPr>
        <p:grpSpPr>
          <a:xfrm>
            <a:off x="2297031" y="3764039"/>
            <a:ext cx="1393776" cy="2073041"/>
            <a:chOff x="2411632" y="1542485"/>
            <a:chExt cx="1539345" cy="2119595"/>
          </a:xfrm>
        </p:grpSpPr>
        <p:sp>
          <p:nvSpPr>
            <p:cNvPr id="6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4" name="Straight Connector 6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3894684" y="3764039"/>
            <a:ext cx="1393776" cy="2073041"/>
            <a:chOff x="4219137" y="1542485"/>
            <a:chExt cx="1539345" cy="2119595"/>
          </a:xfrm>
        </p:grpSpPr>
        <p:sp>
          <p:nvSpPr>
            <p:cNvPr id="6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userDrawn="1"/>
        </p:nvGrpSpPr>
        <p:grpSpPr>
          <a:xfrm>
            <a:off x="5492337" y="3764039"/>
            <a:ext cx="1393776" cy="2073041"/>
            <a:chOff x="6026642" y="1542485"/>
            <a:chExt cx="1539345" cy="2119595"/>
          </a:xfrm>
        </p:grpSpPr>
        <p:sp>
          <p:nvSpPr>
            <p:cNvPr id="6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0" name="Straight Connector 6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userDrawn="1"/>
        </p:nvGrpSpPr>
        <p:grpSpPr>
          <a:xfrm>
            <a:off x="7089989" y="3764039"/>
            <a:ext cx="1393776" cy="2073041"/>
            <a:chOff x="7834146" y="1542485"/>
            <a:chExt cx="1539345" cy="2119595"/>
          </a:xfrm>
        </p:grpSpPr>
        <p:sp>
          <p:nvSpPr>
            <p:cNvPr id="72"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3" name="Straight Connector 72"/>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4" name="Text Placeholder 10"/>
          <p:cNvSpPr>
            <a:spLocks noGrp="1"/>
          </p:cNvSpPr>
          <p:nvPr>
            <p:ph type="body" sz="quarter" idx="48" hasCustomPrompt="1"/>
          </p:nvPr>
        </p:nvSpPr>
        <p:spPr>
          <a:xfrm>
            <a:off x="767928" y="2570047"/>
            <a:ext cx="1256676" cy="158039"/>
          </a:xfrm>
        </p:spPr>
        <p:txBody>
          <a:bodyPr/>
          <a:lstStyle>
            <a:lvl1pPr algn="l">
              <a:defRPr sz="1000" b="0">
                <a:solidFill>
                  <a:schemeClr val="tx1"/>
                </a:solidFill>
              </a:defRPr>
            </a:lvl1pPr>
          </a:lstStyle>
          <a:p>
            <a:pPr lvl="0"/>
            <a:r>
              <a:rPr lang="en-US" dirty="0" smtClean="0"/>
              <a:t>Click to add company</a:t>
            </a:r>
          </a:p>
        </p:txBody>
      </p:sp>
      <p:sp>
        <p:nvSpPr>
          <p:cNvPr id="75" name="Text Placeholder 12"/>
          <p:cNvSpPr>
            <a:spLocks noGrp="1"/>
          </p:cNvSpPr>
          <p:nvPr>
            <p:ph type="body" sz="quarter" idx="49" hasCustomPrompt="1"/>
          </p:nvPr>
        </p:nvSpPr>
        <p:spPr>
          <a:xfrm>
            <a:off x="767928" y="29058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6" name="Text Placeholder 10"/>
          <p:cNvSpPr>
            <a:spLocks noGrp="1"/>
          </p:cNvSpPr>
          <p:nvPr>
            <p:ph type="body" sz="quarter" idx="50" hasCustomPrompt="1"/>
          </p:nvPr>
        </p:nvSpPr>
        <p:spPr>
          <a:xfrm>
            <a:off x="767928" y="4859222"/>
            <a:ext cx="1256676" cy="158039"/>
          </a:xfrm>
        </p:spPr>
        <p:txBody>
          <a:bodyPr/>
          <a:lstStyle>
            <a:lvl1pPr algn="l">
              <a:defRPr sz="1000" b="0">
                <a:solidFill>
                  <a:schemeClr val="tx1"/>
                </a:solidFill>
              </a:defRPr>
            </a:lvl1pPr>
          </a:lstStyle>
          <a:p>
            <a:pPr lvl="0"/>
            <a:r>
              <a:rPr lang="en-US" dirty="0" smtClean="0"/>
              <a:t>Click to add company</a:t>
            </a:r>
          </a:p>
        </p:txBody>
      </p:sp>
      <p:sp>
        <p:nvSpPr>
          <p:cNvPr id="77" name="Text Placeholder 12"/>
          <p:cNvSpPr>
            <a:spLocks noGrp="1"/>
          </p:cNvSpPr>
          <p:nvPr>
            <p:ph type="body" sz="quarter" idx="51" hasCustomPrompt="1"/>
          </p:nvPr>
        </p:nvSpPr>
        <p:spPr>
          <a:xfrm>
            <a:off x="767928" y="5199027"/>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8" name="Text Placeholder 10"/>
          <p:cNvSpPr>
            <a:spLocks noGrp="1"/>
          </p:cNvSpPr>
          <p:nvPr>
            <p:ph type="body" sz="quarter" idx="52" hasCustomPrompt="1"/>
          </p:nvPr>
        </p:nvSpPr>
        <p:spPr>
          <a:xfrm>
            <a:off x="2365582" y="2570047"/>
            <a:ext cx="1256676" cy="158039"/>
          </a:xfrm>
        </p:spPr>
        <p:txBody>
          <a:bodyPr/>
          <a:lstStyle>
            <a:lvl1pPr algn="l">
              <a:defRPr sz="1000" b="0">
                <a:solidFill>
                  <a:schemeClr val="tx1"/>
                </a:solidFill>
              </a:defRPr>
            </a:lvl1pPr>
          </a:lstStyle>
          <a:p>
            <a:pPr lvl="0"/>
            <a:r>
              <a:rPr lang="en-US" dirty="0" smtClean="0"/>
              <a:t>Click to add company</a:t>
            </a:r>
          </a:p>
        </p:txBody>
      </p:sp>
      <p:sp>
        <p:nvSpPr>
          <p:cNvPr id="79" name="Text Placeholder 12"/>
          <p:cNvSpPr>
            <a:spLocks noGrp="1"/>
          </p:cNvSpPr>
          <p:nvPr>
            <p:ph type="body" sz="quarter" idx="53" hasCustomPrompt="1"/>
          </p:nvPr>
        </p:nvSpPr>
        <p:spPr>
          <a:xfrm>
            <a:off x="2365582" y="29058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0" name="Text Placeholder 10"/>
          <p:cNvSpPr>
            <a:spLocks noGrp="1"/>
          </p:cNvSpPr>
          <p:nvPr>
            <p:ph type="body" sz="quarter" idx="54" hasCustomPrompt="1"/>
          </p:nvPr>
        </p:nvSpPr>
        <p:spPr>
          <a:xfrm>
            <a:off x="2365582" y="4859222"/>
            <a:ext cx="1256676" cy="158039"/>
          </a:xfrm>
        </p:spPr>
        <p:txBody>
          <a:bodyPr/>
          <a:lstStyle>
            <a:lvl1pPr algn="l">
              <a:defRPr sz="1000" b="0">
                <a:solidFill>
                  <a:schemeClr val="tx1"/>
                </a:solidFill>
              </a:defRPr>
            </a:lvl1pPr>
          </a:lstStyle>
          <a:p>
            <a:pPr lvl="0"/>
            <a:r>
              <a:rPr lang="en-US" dirty="0" smtClean="0"/>
              <a:t>Click to add company</a:t>
            </a:r>
          </a:p>
        </p:txBody>
      </p:sp>
      <p:sp>
        <p:nvSpPr>
          <p:cNvPr id="81" name="Text Placeholder 12"/>
          <p:cNvSpPr>
            <a:spLocks noGrp="1"/>
          </p:cNvSpPr>
          <p:nvPr>
            <p:ph type="body" sz="quarter" idx="55" hasCustomPrompt="1"/>
          </p:nvPr>
        </p:nvSpPr>
        <p:spPr>
          <a:xfrm>
            <a:off x="2365582" y="52045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2" name="Text Placeholder 10"/>
          <p:cNvSpPr>
            <a:spLocks noGrp="1"/>
          </p:cNvSpPr>
          <p:nvPr>
            <p:ph type="body" sz="quarter" idx="56" hasCustomPrompt="1"/>
          </p:nvPr>
        </p:nvSpPr>
        <p:spPr>
          <a:xfrm>
            <a:off x="3963235" y="2570047"/>
            <a:ext cx="1256676" cy="158039"/>
          </a:xfrm>
        </p:spPr>
        <p:txBody>
          <a:bodyPr/>
          <a:lstStyle>
            <a:lvl1pPr algn="l">
              <a:defRPr sz="1000" b="0">
                <a:solidFill>
                  <a:schemeClr val="tx1"/>
                </a:solidFill>
              </a:defRPr>
            </a:lvl1pPr>
          </a:lstStyle>
          <a:p>
            <a:pPr lvl="0"/>
            <a:r>
              <a:rPr lang="en-US" dirty="0" smtClean="0"/>
              <a:t>Click to add company</a:t>
            </a:r>
          </a:p>
        </p:txBody>
      </p:sp>
      <p:sp>
        <p:nvSpPr>
          <p:cNvPr id="83" name="Text Placeholder 12"/>
          <p:cNvSpPr>
            <a:spLocks noGrp="1"/>
          </p:cNvSpPr>
          <p:nvPr>
            <p:ph type="body" sz="quarter" idx="57" hasCustomPrompt="1"/>
          </p:nvPr>
        </p:nvSpPr>
        <p:spPr>
          <a:xfrm>
            <a:off x="3963235" y="29058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4" name="Text Placeholder 10"/>
          <p:cNvSpPr>
            <a:spLocks noGrp="1"/>
          </p:cNvSpPr>
          <p:nvPr>
            <p:ph type="body" sz="quarter" idx="58" hasCustomPrompt="1"/>
          </p:nvPr>
        </p:nvSpPr>
        <p:spPr>
          <a:xfrm>
            <a:off x="3963235" y="4859222"/>
            <a:ext cx="1256676" cy="158039"/>
          </a:xfrm>
        </p:spPr>
        <p:txBody>
          <a:bodyPr/>
          <a:lstStyle>
            <a:lvl1pPr algn="l">
              <a:defRPr sz="1000" b="0">
                <a:solidFill>
                  <a:schemeClr val="tx1"/>
                </a:solidFill>
              </a:defRPr>
            </a:lvl1pPr>
          </a:lstStyle>
          <a:p>
            <a:pPr lvl="0"/>
            <a:r>
              <a:rPr lang="en-US" dirty="0" smtClean="0"/>
              <a:t>Click to add company</a:t>
            </a:r>
          </a:p>
        </p:txBody>
      </p:sp>
      <p:sp>
        <p:nvSpPr>
          <p:cNvPr id="85" name="Text Placeholder 12"/>
          <p:cNvSpPr>
            <a:spLocks noGrp="1"/>
          </p:cNvSpPr>
          <p:nvPr>
            <p:ph type="body" sz="quarter" idx="59" hasCustomPrompt="1"/>
          </p:nvPr>
        </p:nvSpPr>
        <p:spPr>
          <a:xfrm>
            <a:off x="3963235" y="5199027"/>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2" name="Text Placeholder 10"/>
          <p:cNvSpPr>
            <a:spLocks noGrp="1"/>
          </p:cNvSpPr>
          <p:nvPr>
            <p:ph type="body" sz="quarter" idx="60" hasCustomPrompt="1"/>
          </p:nvPr>
        </p:nvSpPr>
        <p:spPr>
          <a:xfrm>
            <a:off x="5560887" y="2570047"/>
            <a:ext cx="1256676" cy="158039"/>
          </a:xfrm>
        </p:spPr>
        <p:txBody>
          <a:bodyPr/>
          <a:lstStyle>
            <a:lvl1pPr algn="l">
              <a:defRPr sz="1000" b="0">
                <a:solidFill>
                  <a:schemeClr val="tx1"/>
                </a:solidFill>
              </a:defRPr>
            </a:lvl1pPr>
          </a:lstStyle>
          <a:p>
            <a:pPr lvl="0"/>
            <a:r>
              <a:rPr lang="en-US" dirty="0" smtClean="0"/>
              <a:t>Click to add company</a:t>
            </a:r>
          </a:p>
        </p:txBody>
      </p:sp>
      <p:sp>
        <p:nvSpPr>
          <p:cNvPr id="97" name="Text Placeholder 12"/>
          <p:cNvSpPr>
            <a:spLocks noGrp="1"/>
          </p:cNvSpPr>
          <p:nvPr>
            <p:ph type="body" sz="quarter" idx="61" hasCustomPrompt="1"/>
          </p:nvPr>
        </p:nvSpPr>
        <p:spPr>
          <a:xfrm>
            <a:off x="5560887" y="29058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8" name="Text Placeholder 10"/>
          <p:cNvSpPr>
            <a:spLocks noGrp="1"/>
          </p:cNvSpPr>
          <p:nvPr>
            <p:ph type="body" sz="quarter" idx="62" hasCustomPrompt="1"/>
          </p:nvPr>
        </p:nvSpPr>
        <p:spPr>
          <a:xfrm>
            <a:off x="5560887" y="4859222"/>
            <a:ext cx="1256676" cy="158039"/>
          </a:xfrm>
        </p:spPr>
        <p:txBody>
          <a:bodyPr/>
          <a:lstStyle>
            <a:lvl1pPr algn="l">
              <a:defRPr sz="1000" b="0">
                <a:solidFill>
                  <a:schemeClr val="tx1"/>
                </a:solidFill>
              </a:defRPr>
            </a:lvl1pPr>
          </a:lstStyle>
          <a:p>
            <a:pPr lvl="0"/>
            <a:r>
              <a:rPr lang="en-US" dirty="0" smtClean="0"/>
              <a:t>Click to add company</a:t>
            </a:r>
          </a:p>
        </p:txBody>
      </p:sp>
      <p:sp>
        <p:nvSpPr>
          <p:cNvPr id="99" name="Text Placeholder 12"/>
          <p:cNvSpPr>
            <a:spLocks noGrp="1"/>
          </p:cNvSpPr>
          <p:nvPr>
            <p:ph type="body" sz="quarter" idx="63" hasCustomPrompt="1"/>
          </p:nvPr>
        </p:nvSpPr>
        <p:spPr>
          <a:xfrm>
            <a:off x="5560887" y="52045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0" name="Text Placeholder 10"/>
          <p:cNvSpPr>
            <a:spLocks noGrp="1"/>
          </p:cNvSpPr>
          <p:nvPr>
            <p:ph type="body" sz="quarter" idx="64" hasCustomPrompt="1"/>
          </p:nvPr>
        </p:nvSpPr>
        <p:spPr>
          <a:xfrm>
            <a:off x="7158540" y="2570047"/>
            <a:ext cx="1256676" cy="158039"/>
          </a:xfrm>
        </p:spPr>
        <p:txBody>
          <a:bodyPr/>
          <a:lstStyle>
            <a:lvl1pPr algn="l">
              <a:defRPr sz="1000" b="0">
                <a:solidFill>
                  <a:schemeClr val="tx1"/>
                </a:solidFill>
              </a:defRPr>
            </a:lvl1pPr>
          </a:lstStyle>
          <a:p>
            <a:pPr lvl="0"/>
            <a:r>
              <a:rPr lang="en-US" dirty="0" smtClean="0"/>
              <a:t>Click to add company</a:t>
            </a:r>
          </a:p>
        </p:txBody>
      </p:sp>
      <p:sp>
        <p:nvSpPr>
          <p:cNvPr id="101" name="Text Placeholder 12"/>
          <p:cNvSpPr>
            <a:spLocks noGrp="1"/>
          </p:cNvSpPr>
          <p:nvPr>
            <p:ph type="body" sz="quarter" idx="65" hasCustomPrompt="1"/>
          </p:nvPr>
        </p:nvSpPr>
        <p:spPr>
          <a:xfrm>
            <a:off x="7158540" y="29058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2" name="Text Placeholder 10"/>
          <p:cNvSpPr>
            <a:spLocks noGrp="1"/>
          </p:cNvSpPr>
          <p:nvPr>
            <p:ph type="body" sz="quarter" idx="66" hasCustomPrompt="1"/>
          </p:nvPr>
        </p:nvSpPr>
        <p:spPr>
          <a:xfrm>
            <a:off x="7158540" y="4859222"/>
            <a:ext cx="1256676" cy="158039"/>
          </a:xfrm>
        </p:spPr>
        <p:txBody>
          <a:bodyPr/>
          <a:lstStyle>
            <a:lvl1pPr algn="l">
              <a:defRPr sz="1000" b="0">
                <a:solidFill>
                  <a:schemeClr val="tx1"/>
                </a:solidFill>
              </a:defRPr>
            </a:lvl1pPr>
          </a:lstStyle>
          <a:p>
            <a:pPr lvl="0"/>
            <a:r>
              <a:rPr lang="en-US" dirty="0" smtClean="0"/>
              <a:t>Click to add company</a:t>
            </a:r>
          </a:p>
        </p:txBody>
      </p:sp>
      <p:sp>
        <p:nvSpPr>
          <p:cNvPr id="103" name="Text Placeholder 12"/>
          <p:cNvSpPr>
            <a:spLocks noGrp="1"/>
          </p:cNvSpPr>
          <p:nvPr>
            <p:ph type="body" sz="quarter" idx="67" hasCustomPrompt="1"/>
          </p:nvPr>
        </p:nvSpPr>
        <p:spPr>
          <a:xfrm>
            <a:off x="7158540" y="5204548"/>
            <a:ext cx="1256676"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2285936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21560CA-CA10-4272-8378-0F9F5AE3BCDC}" type="datetimeFigureOut">
              <a:rPr lang="it-IT" smtClean="0"/>
              <a:pPr/>
              <a:t>22/05/2023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E25F211-E208-4546-A2A2-C9277C49C353}" type="slidenum">
              <a:rPr lang="it-IT" smtClean="0"/>
              <a:pPr/>
              <a:t>‹N›</a:t>
            </a:fld>
            <a:endParaRPr lang="it-IT"/>
          </a:p>
        </p:txBody>
      </p:sp>
    </p:spTree>
    <p:extLst>
      <p:ext uri="{BB962C8B-B14F-4D97-AF65-F5344CB8AC3E}">
        <p14:creationId xmlns:p14="http://schemas.microsoft.com/office/powerpoint/2010/main" val="39363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21560CA-CA10-4272-8378-0F9F5AE3BCDC}" type="datetimeFigureOut">
              <a:rPr lang="it-IT" smtClean="0"/>
              <a:pPr/>
              <a:t>22/05/2023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E25F211-E208-4546-A2A2-C9277C49C353}" type="slidenum">
              <a:rPr lang="it-IT" smtClean="0"/>
              <a:pPr/>
              <a:t>‹N›</a:t>
            </a:fld>
            <a:endParaRPr lang="it-IT"/>
          </a:p>
        </p:txBody>
      </p:sp>
    </p:spTree>
    <p:extLst>
      <p:ext uri="{BB962C8B-B14F-4D97-AF65-F5344CB8AC3E}">
        <p14:creationId xmlns:p14="http://schemas.microsoft.com/office/powerpoint/2010/main" val="55530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21560CA-CA10-4272-8378-0F9F5AE3BCDC}" type="datetimeFigureOut">
              <a:rPr lang="it-IT" smtClean="0"/>
              <a:pPr/>
              <a:t>22/05/2023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E25F211-E208-4546-A2A2-C9277C49C353}" type="slidenum">
              <a:rPr lang="it-IT" smtClean="0"/>
              <a:pPr/>
              <a:t>‹N›</a:t>
            </a:fld>
            <a:endParaRPr lang="it-IT"/>
          </a:p>
        </p:txBody>
      </p:sp>
    </p:spTree>
    <p:extLst>
      <p:ext uri="{BB962C8B-B14F-4D97-AF65-F5344CB8AC3E}">
        <p14:creationId xmlns:p14="http://schemas.microsoft.com/office/powerpoint/2010/main" val="63150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21560CA-CA10-4272-8378-0F9F5AE3BCDC}" type="datetimeFigureOut">
              <a:rPr lang="it-IT" smtClean="0"/>
              <a:pPr/>
              <a:t>22/05/2023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E25F211-E208-4546-A2A2-C9277C49C353}" type="slidenum">
              <a:rPr lang="it-IT" smtClean="0"/>
              <a:pPr/>
              <a:t>‹N›</a:t>
            </a:fld>
            <a:endParaRPr lang="it-IT"/>
          </a:p>
        </p:txBody>
      </p:sp>
    </p:spTree>
    <p:extLst>
      <p:ext uri="{BB962C8B-B14F-4D97-AF65-F5344CB8AC3E}">
        <p14:creationId xmlns:p14="http://schemas.microsoft.com/office/powerpoint/2010/main" val="122877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21560CA-CA10-4272-8378-0F9F5AE3BCDC}" type="datetimeFigureOut">
              <a:rPr lang="it-IT" smtClean="0"/>
              <a:pPr/>
              <a:t>22/05/2023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E25F211-E208-4546-A2A2-C9277C49C353}" type="slidenum">
              <a:rPr lang="it-IT" smtClean="0"/>
              <a:pPr/>
              <a:t>‹N›</a:t>
            </a:fld>
            <a:endParaRPr lang="it-IT"/>
          </a:p>
        </p:txBody>
      </p:sp>
    </p:spTree>
    <p:extLst>
      <p:ext uri="{BB962C8B-B14F-4D97-AF65-F5344CB8AC3E}">
        <p14:creationId xmlns:p14="http://schemas.microsoft.com/office/powerpoint/2010/main" val="395434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21560CA-CA10-4272-8378-0F9F5AE3BCDC}" type="datetimeFigureOut">
              <a:rPr lang="it-IT" smtClean="0"/>
              <a:pPr/>
              <a:t>22/05/2023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E25F211-E208-4546-A2A2-C9277C49C353}" type="slidenum">
              <a:rPr lang="it-IT" smtClean="0"/>
              <a:pPr/>
              <a:t>‹N›</a:t>
            </a:fld>
            <a:endParaRPr lang="it-IT"/>
          </a:p>
        </p:txBody>
      </p:sp>
    </p:spTree>
    <p:extLst>
      <p:ext uri="{BB962C8B-B14F-4D97-AF65-F5344CB8AC3E}">
        <p14:creationId xmlns:p14="http://schemas.microsoft.com/office/powerpoint/2010/main" val="403654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21560CA-CA10-4272-8378-0F9F5AE3BCDC}" type="datetimeFigureOut">
              <a:rPr lang="it-IT" smtClean="0"/>
              <a:pPr/>
              <a:t>22/05/2023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E25F211-E208-4546-A2A2-C9277C49C353}" type="slidenum">
              <a:rPr lang="it-IT" smtClean="0"/>
              <a:pPr/>
              <a:t>‹N›</a:t>
            </a:fld>
            <a:endParaRPr lang="it-IT"/>
          </a:p>
        </p:txBody>
      </p:sp>
    </p:spTree>
    <p:extLst>
      <p:ext uri="{BB962C8B-B14F-4D97-AF65-F5344CB8AC3E}">
        <p14:creationId xmlns:p14="http://schemas.microsoft.com/office/powerpoint/2010/main" val="346290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560CA-CA10-4272-8378-0F9F5AE3BCDC}" type="datetimeFigureOut">
              <a:rPr lang="it-IT" smtClean="0"/>
              <a:pPr/>
              <a:t>22/05/2023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5F211-E208-4546-A2A2-C9277C49C353}" type="slidenum">
              <a:rPr lang="it-IT" smtClean="0"/>
              <a:pPr/>
              <a:t>‹N›</a:t>
            </a:fld>
            <a:endParaRPr lang="it-IT"/>
          </a:p>
        </p:txBody>
      </p:sp>
    </p:spTree>
    <p:extLst>
      <p:ext uri="{BB962C8B-B14F-4D97-AF65-F5344CB8AC3E}">
        <p14:creationId xmlns:p14="http://schemas.microsoft.com/office/powerpoint/2010/main" val="1764320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1" y="451869"/>
            <a:ext cx="8069869" cy="410519"/>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48641" y="1147350"/>
            <a:ext cx="8069869" cy="504069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548641" y="6299021"/>
            <a:ext cx="8069869"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8403026" y="6530148"/>
            <a:ext cx="327334" cy="200055"/>
          </a:xfrm>
          <a:prstGeom prst="rect">
            <a:avLst/>
          </a:prstGeom>
          <a:noFill/>
        </p:spPr>
        <p:txBody>
          <a:bodyPr wrap="none" rtlCol="0">
            <a:spAutoFit/>
          </a:bodyPr>
          <a:lstStyle/>
          <a:p>
            <a:pPr algn="r" defTabSz="457200"/>
            <a:fld id="{5B46F2D9-2BF1-534D-A675-70D07155E114}" type="slidenum">
              <a:rPr lang="en-US" sz="700" smtClean="0">
                <a:solidFill>
                  <a:prstClr val="black"/>
                </a:solidFill>
              </a:rPr>
              <a:pPr algn="r" defTabSz="457200"/>
              <a:t>‹N›</a:t>
            </a:fld>
            <a:endParaRPr lang="en-US" sz="700" dirty="0">
              <a:solidFill>
                <a:prstClr val="black"/>
              </a:solidFill>
            </a:endParaRPr>
          </a:p>
        </p:txBody>
      </p:sp>
      <p:sp>
        <p:nvSpPr>
          <p:cNvPr id="6" name="Rectangle 5"/>
          <p:cNvSpPr/>
          <p:nvPr/>
        </p:nvSpPr>
        <p:spPr>
          <a:xfrm>
            <a:off x="7458741" y="6530148"/>
            <a:ext cx="978794" cy="200055"/>
          </a:xfrm>
          <a:prstGeom prst="rect">
            <a:avLst/>
          </a:prstGeom>
          <a:noFill/>
        </p:spPr>
        <p:txBody>
          <a:bodyPr wrap="none" rIns="0" rtlCol="0">
            <a:spAutoFit/>
          </a:bodyPr>
          <a:lstStyle/>
          <a:p>
            <a:pPr algn="r" defTabSz="457200"/>
            <a:r>
              <a:rPr lang="de-DE" sz="700" dirty="0" smtClean="0">
                <a:solidFill>
                  <a:prstClr val="black"/>
                </a:solidFill>
              </a:rPr>
              <a:t>© 2013 Egon Zehnder</a:t>
            </a:r>
            <a:endParaRPr lang="de-DE" sz="700" dirty="0">
              <a:solidFill>
                <a:prstClr val="black"/>
              </a:solidFill>
            </a:endParaRPr>
          </a:p>
        </p:txBody>
      </p:sp>
    </p:spTree>
    <p:extLst>
      <p:ext uri="{BB962C8B-B14F-4D97-AF65-F5344CB8AC3E}">
        <p14:creationId xmlns:p14="http://schemas.microsoft.com/office/powerpoint/2010/main" val="4113598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sldNum="0" hdr="0" dt="0"/>
  <p:txStyles>
    <p:titleStyle>
      <a:lvl1pPr algn="l" defTabSz="457200" rtl="0" eaLnBrk="1" latinLnBrk="0" hangingPunct="1">
        <a:spcBef>
          <a:spcPct val="0"/>
        </a:spcBef>
        <a:buNone/>
        <a:defRPr sz="2400" b="0" kern="1200">
          <a:solidFill>
            <a:schemeClr val="tx1"/>
          </a:solidFill>
          <a:latin typeface="Georgia"/>
          <a:ea typeface="+mj-ea"/>
          <a:cs typeface="Georgia"/>
        </a:defRPr>
      </a:lvl1pPr>
    </p:titleStyle>
    <p:bodyStyle>
      <a:lvl1pPr marL="0" indent="0" algn="l" defTabSz="457200" rtl="0" eaLnBrk="1" latinLnBrk="0" hangingPunct="1">
        <a:lnSpc>
          <a:spcPct val="100000"/>
        </a:lnSpc>
        <a:spcBef>
          <a:spcPts val="432"/>
        </a:spcBef>
        <a:buFontTx/>
        <a:buNone/>
        <a:defRPr sz="1600" b="1" kern="1200">
          <a:solidFill>
            <a:schemeClr val="tx2"/>
          </a:solidFill>
          <a:latin typeface="+mn-lt"/>
          <a:ea typeface="+mn-ea"/>
          <a:cs typeface="Georgia"/>
        </a:defRPr>
      </a:lvl1pPr>
      <a:lvl2pPr marL="0" indent="0" algn="l" defTabSz="457200" rtl="0" eaLnBrk="1" latinLnBrk="0" hangingPunct="1">
        <a:lnSpc>
          <a:spcPct val="100000"/>
        </a:lnSpc>
        <a:spcBef>
          <a:spcPts val="432"/>
        </a:spcBef>
        <a:buClrTx/>
        <a:buFont typeface="Arial"/>
        <a:buNone/>
        <a:defRPr sz="1600" b="0" kern="1200">
          <a:solidFill>
            <a:schemeClr val="tx1"/>
          </a:solidFill>
          <a:latin typeface="+mn-lt"/>
          <a:ea typeface="+mn-ea"/>
          <a:cs typeface="+mn-cs"/>
        </a:defRPr>
      </a:lvl2pPr>
      <a:lvl3pPr marL="400050" indent="-168275" algn="l" defTabSz="457200" rtl="0" eaLnBrk="1" latinLnBrk="0" hangingPunct="1">
        <a:lnSpc>
          <a:spcPct val="100000"/>
        </a:lnSpc>
        <a:spcBef>
          <a:spcPts val="432"/>
        </a:spcBef>
        <a:buClrTx/>
        <a:buFont typeface="Arial" pitchFamily="34" charset="0"/>
        <a:buChar char="•"/>
        <a:defRPr sz="1600" b="0" kern="1200">
          <a:solidFill>
            <a:schemeClr val="tx1"/>
          </a:solidFill>
          <a:latin typeface="+mn-lt"/>
          <a:ea typeface="+mn-ea"/>
          <a:cs typeface="+mn-cs"/>
        </a:defRPr>
      </a:lvl3pPr>
      <a:lvl4pPr marL="628650" indent="-173038" algn="l" defTabSz="457200" rtl="0" eaLnBrk="1" latinLnBrk="0" hangingPunct="1">
        <a:lnSpc>
          <a:spcPct val="100000"/>
        </a:lnSpc>
        <a:spcBef>
          <a:spcPts val="432"/>
        </a:spcBef>
        <a:buClrTx/>
        <a:buFont typeface="Lucida Grande"/>
        <a:buChar char="-"/>
        <a:defRPr sz="1600" b="0" kern="1200">
          <a:solidFill>
            <a:schemeClr val="tx1"/>
          </a:solidFill>
          <a:latin typeface="+mn-lt"/>
          <a:ea typeface="+mn-ea"/>
          <a:cs typeface="+mn-cs"/>
        </a:defRPr>
      </a:lvl4pPr>
      <a:lvl5pPr marL="857250" indent="-177800" algn="l" defTabSz="457200" rtl="0" eaLnBrk="1" latinLnBrk="0" hangingPunct="1">
        <a:lnSpc>
          <a:spcPct val="100000"/>
        </a:lnSpc>
        <a:spcBef>
          <a:spcPts val="432"/>
        </a:spcBef>
        <a:buClrTx/>
        <a:buFont typeface="Lucida Grande"/>
        <a:buChar char="-"/>
        <a:defRPr sz="14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mailto:Giuseppe.chiofalo@ram.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536" y="5733256"/>
            <a:ext cx="3528392" cy="576064"/>
          </a:xfrm>
        </p:spPr>
        <p:txBody>
          <a:bodyPr anchor="ctr">
            <a:noAutofit/>
          </a:bodyPr>
          <a:lstStyle/>
          <a:p>
            <a:pPr algn="l"/>
            <a:r>
              <a:rPr lang="it-IT" sz="1800" i="1" dirty="0" smtClean="0">
                <a:solidFill>
                  <a:srgbClr val="002060"/>
                </a:solidFill>
              </a:rPr>
              <a:t> Amsterdam 21-22-23</a:t>
            </a:r>
            <a:r>
              <a:rPr lang="it-IT" sz="1800" i="1" dirty="0">
                <a:solidFill>
                  <a:srgbClr val="002060"/>
                </a:solidFill>
              </a:rPr>
              <a:t> </a:t>
            </a:r>
            <a:r>
              <a:rPr lang="it-IT" sz="1800" i="1" dirty="0" err="1" smtClean="0">
                <a:solidFill>
                  <a:srgbClr val="002060"/>
                </a:solidFill>
              </a:rPr>
              <a:t>May</a:t>
            </a:r>
            <a:r>
              <a:rPr lang="it-IT" sz="1800" i="1" dirty="0" smtClean="0">
                <a:solidFill>
                  <a:srgbClr val="002060"/>
                </a:solidFill>
              </a:rPr>
              <a:t> 2023</a:t>
            </a:r>
            <a:endParaRPr lang="it-IT" sz="1800" i="1" dirty="0">
              <a:solidFill>
                <a:srgbClr val="002060"/>
              </a:solidFill>
            </a:endParaRPr>
          </a:p>
        </p:txBody>
      </p:sp>
      <p:pic>
        <p:nvPicPr>
          <p:cNvPr id="4" name="Picture 5" descr="Logo Ra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5753" y="116632"/>
            <a:ext cx="101074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ttore 1 5"/>
          <p:cNvCxnSpPr/>
          <p:nvPr/>
        </p:nvCxnSpPr>
        <p:spPr>
          <a:xfrm>
            <a:off x="323528" y="2420888"/>
            <a:ext cx="842493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251520" y="2708920"/>
            <a:ext cx="8640960" cy="1508105"/>
          </a:xfrm>
          <a:prstGeom prst="rect">
            <a:avLst/>
          </a:prstGeom>
        </p:spPr>
        <p:txBody>
          <a:bodyPr wrap="square">
            <a:spAutoFit/>
          </a:bodyPr>
          <a:lstStyle/>
          <a:p>
            <a:pPr algn="ctr"/>
            <a:r>
              <a:rPr lang="en-GB" sz="3600" b="1" i="1" dirty="0" smtClean="0"/>
              <a:t>Shutdown Turnaround </a:t>
            </a:r>
            <a:r>
              <a:rPr lang="en-GB" sz="3600" b="1" i="1" dirty="0"/>
              <a:t>&amp; </a:t>
            </a:r>
            <a:r>
              <a:rPr lang="en-GB" sz="3600" b="1" i="1" dirty="0" smtClean="0"/>
              <a:t>Inspection forum</a:t>
            </a:r>
          </a:p>
          <a:p>
            <a:pPr algn="ctr"/>
            <a:endParaRPr lang="en-GB" sz="2800" dirty="0" smtClean="0"/>
          </a:p>
          <a:p>
            <a:pPr algn="ctr"/>
            <a:r>
              <a:rPr lang="en-GB" sz="2800" b="1" dirty="0" smtClean="0">
                <a:solidFill>
                  <a:srgbClr val="C00000"/>
                </a:solidFill>
              </a:rPr>
              <a:t>A FOCUS ON SHUTDOWN PLANNING AND EXECUTION</a:t>
            </a:r>
            <a:endParaRPr lang="it-IT" sz="2800" b="1" dirty="0" smtClean="0">
              <a:solidFill>
                <a:srgbClr val="C00000"/>
              </a:solidFill>
            </a:endParaRPr>
          </a:p>
        </p:txBody>
      </p:sp>
      <p:sp>
        <p:nvSpPr>
          <p:cNvPr id="10" name="Rettangolo 9"/>
          <p:cNvSpPr/>
          <p:nvPr/>
        </p:nvSpPr>
        <p:spPr>
          <a:xfrm>
            <a:off x="258396" y="1628800"/>
            <a:ext cx="8679804" cy="584775"/>
          </a:xfrm>
          <a:prstGeom prst="rect">
            <a:avLst/>
          </a:prstGeom>
        </p:spPr>
        <p:txBody>
          <a:bodyPr wrap="square">
            <a:spAutoFit/>
          </a:bodyPr>
          <a:lstStyle/>
          <a:p>
            <a:pPr algn="ctr"/>
            <a:r>
              <a:rPr lang="it-IT" sz="3200" b="1" dirty="0" smtClean="0">
                <a:solidFill>
                  <a:srgbClr val="C00000"/>
                </a:solidFill>
              </a:rPr>
              <a:t>Raffineria di Milazzo</a:t>
            </a:r>
            <a:endParaRPr lang="it-IT" sz="3200" i="1" dirty="0"/>
          </a:p>
        </p:txBody>
      </p:sp>
      <p:sp>
        <p:nvSpPr>
          <p:cNvPr id="9" name="Sottotitolo 2"/>
          <p:cNvSpPr txBox="1">
            <a:spLocks/>
          </p:cNvSpPr>
          <p:nvPr/>
        </p:nvSpPr>
        <p:spPr>
          <a:xfrm>
            <a:off x="6012159" y="5733256"/>
            <a:ext cx="2013593" cy="5760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800" b="1" i="1" dirty="0" smtClean="0">
                <a:solidFill>
                  <a:srgbClr val="002060"/>
                </a:solidFill>
              </a:rPr>
              <a:t>Giuseppe Chiofalo</a:t>
            </a:r>
            <a:endParaRPr lang="it-IT" sz="1800" b="1" i="1" dirty="0">
              <a:solidFill>
                <a:srgbClr val="002060"/>
              </a:solidFill>
            </a:endParaRPr>
          </a:p>
        </p:txBody>
      </p:sp>
    </p:spTree>
    <p:extLst>
      <p:ext uri="{BB962C8B-B14F-4D97-AF65-F5344CB8AC3E}">
        <p14:creationId xmlns:p14="http://schemas.microsoft.com/office/powerpoint/2010/main" val="3680133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Ra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1"/>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p:nvCxnSpPr>
        <p:spPr>
          <a:xfrm>
            <a:off x="0" y="601834"/>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482352" y="195987"/>
            <a:ext cx="3721212" cy="369332"/>
          </a:xfrm>
          <a:prstGeom prst="rect">
            <a:avLst/>
          </a:prstGeom>
        </p:spPr>
        <p:txBody>
          <a:bodyPr wrap="none">
            <a:spAutoFit/>
          </a:bodyPr>
          <a:lstStyle/>
          <a:p>
            <a:pPr algn="just"/>
            <a:r>
              <a:rPr lang="en-US" b="1" dirty="0">
                <a:solidFill>
                  <a:srgbClr val="FF0000"/>
                </a:solidFill>
              </a:rPr>
              <a:t>Challenges for successfully shutdown</a:t>
            </a:r>
          </a:p>
        </p:txBody>
      </p:sp>
      <p:sp>
        <p:nvSpPr>
          <p:cNvPr id="7" name="Rettangolo 6"/>
          <p:cNvSpPr/>
          <p:nvPr/>
        </p:nvSpPr>
        <p:spPr>
          <a:xfrm>
            <a:off x="323528" y="836712"/>
            <a:ext cx="8052048" cy="2308324"/>
          </a:xfrm>
          <a:prstGeom prst="rect">
            <a:avLst/>
          </a:prstGeom>
        </p:spPr>
        <p:txBody>
          <a:bodyPr wrap="square">
            <a:spAutoFit/>
          </a:bodyPr>
          <a:lstStyle/>
          <a:p>
            <a:pPr algn="ctr"/>
            <a:r>
              <a:rPr lang="en-GB" sz="3200" b="1" dirty="0" smtClean="0">
                <a:solidFill>
                  <a:srgbClr val="002060"/>
                </a:solidFill>
              </a:rPr>
              <a:t>When a successful MTA?</a:t>
            </a:r>
          </a:p>
          <a:p>
            <a:endParaRPr lang="en-GB" sz="1200" b="1" dirty="0" smtClean="0">
              <a:solidFill>
                <a:srgbClr val="002060"/>
              </a:solidFill>
            </a:endParaRPr>
          </a:p>
          <a:p>
            <a:pPr marL="342900" indent="-342900">
              <a:buFont typeface="Wingdings" panose="05000000000000000000" pitchFamily="2" charset="2"/>
              <a:buChar char="Ø"/>
            </a:pPr>
            <a:r>
              <a:rPr lang="en-GB" sz="2800" b="1" dirty="0" smtClean="0">
                <a:solidFill>
                  <a:srgbClr val="002060"/>
                </a:solidFill>
              </a:rPr>
              <a:t>No </a:t>
            </a:r>
            <a:r>
              <a:rPr lang="en-GB" sz="2800" b="1" dirty="0">
                <a:solidFill>
                  <a:srgbClr val="002060"/>
                </a:solidFill>
              </a:rPr>
              <a:t>incidents or workers injuries </a:t>
            </a:r>
          </a:p>
          <a:p>
            <a:pPr marL="285750" indent="-285750">
              <a:buFont typeface="Wingdings" panose="05000000000000000000" pitchFamily="2" charset="2"/>
              <a:buChar char="Ø"/>
            </a:pPr>
            <a:r>
              <a:rPr lang="en-GB" sz="2400" b="1" dirty="0" smtClean="0">
                <a:solidFill>
                  <a:srgbClr val="FF0000"/>
                </a:solidFill>
              </a:rPr>
              <a:t>Planned</a:t>
            </a:r>
            <a:r>
              <a:rPr lang="en-GB" sz="2400" b="1" dirty="0" smtClean="0">
                <a:solidFill>
                  <a:srgbClr val="002060"/>
                </a:solidFill>
              </a:rPr>
              <a:t> activities completed within scheduled programme</a:t>
            </a:r>
          </a:p>
          <a:p>
            <a:pPr marL="285750" indent="-285750">
              <a:buFont typeface="Wingdings" panose="05000000000000000000" pitchFamily="2" charset="2"/>
              <a:buChar char="Ø"/>
            </a:pPr>
            <a:r>
              <a:rPr lang="en-GB" sz="2400" b="1" dirty="0" smtClean="0">
                <a:solidFill>
                  <a:srgbClr val="002060"/>
                </a:solidFill>
              </a:rPr>
              <a:t>Good reaction to inspection findings (</a:t>
            </a:r>
            <a:r>
              <a:rPr lang="en-GB" sz="2400" b="1" dirty="0" smtClean="0">
                <a:solidFill>
                  <a:srgbClr val="FF0000"/>
                </a:solidFill>
              </a:rPr>
              <a:t>unplanned</a:t>
            </a:r>
            <a:r>
              <a:rPr lang="en-GB" sz="2400" b="1" dirty="0" smtClean="0">
                <a:solidFill>
                  <a:srgbClr val="002060"/>
                </a:solidFill>
              </a:rPr>
              <a:t>)</a:t>
            </a:r>
          </a:p>
          <a:p>
            <a:pPr marL="285750" indent="-285750">
              <a:buFont typeface="Wingdings" panose="05000000000000000000" pitchFamily="2" charset="2"/>
              <a:buChar char="Ø"/>
            </a:pPr>
            <a:r>
              <a:rPr lang="en-GB" sz="2400" b="1" dirty="0" smtClean="0">
                <a:solidFill>
                  <a:srgbClr val="002060"/>
                </a:solidFill>
              </a:rPr>
              <a:t>Budget respected</a:t>
            </a:r>
          </a:p>
        </p:txBody>
      </p:sp>
      <p:pic>
        <p:nvPicPr>
          <p:cNvPr id="1026" name="Picture 2" descr=" "/>
          <p:cNvPicPr>
            <a:picLocks noChangeAspect="1" noChangeArrowheads="1"/>
          </p:cNvPicPr>
          <p:nvPr/>
        </p:nvPicPr>
        <p:blipFill rotWithShape="1">
          <a:blip r:embed="rId4">
            <a:extLst>
              <a:ext uri="{28A0092B-C50C-407E-A947-70E740481C1C}">
                <a14:useLocalDpi xmlns:a14="http://schemas.microsoft.com/office/drawing/2010/main" val="0"/>
              </a:ext>
            </a:extLst>
          </a:blip>
          <a:srcRect t="3627" b="2071"/>
          <a:stretch/>
        </p:blipFill>
        <p:spPr bwMode="auto">
          <a:xfrm>
            <a:off x="5436096" y="2782797"/>
            <a:ext cx="3275856" cy="4075203"/>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482352" y="3723324"/>
            <a:ext cx="5097760" cy="584775"/>
          </a:xfrm>
          <a:prstGeom prst="rect">
            <a:avLst/>
          </a:prstGeom>
        </p:spPr>
        <p:txBody>
          <a:bodyPr wrap="square">
            <a:spAutoFit/>
          </a:bodyPr>
          <a:lstStyle/>
          <a:p>
            <a:r>
              <a:rPr lang="it-IT" sz="3200" b="1" i="1" dirty="0" smtClean="0">
                <a:solidFill>
                  <a:srgbClr val="0070C0"/>
                </a:solidFill>
              </a:rPr>
              <a:t>A….MISSION IMPOSSIBLE?</a:t>
            </a:r>
            <a:endParaRPr lang="it-IT" sz="3200" b="1" i="1" dirty="0">
              <a:solidFill>
                <a:srgbClr val="0070C0"/>
              </a:solidFill>
            </a:endParaRPr>
          </a:p>
        </p:txBody>
      </p:sp>
    </p:spTree>
    <p:extLst>
      <p:ext uri="{BB962C8B-B14F-4D97-AF65-F5344CB8AC3E}">
        <p14:creationId xmlns:p14="http://schemas.microsoft.com/office/powerpoint/2010/main" val="3294109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Ra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1"/>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p:nvCxnSpPr>
        <p:spPr>
          <a:xfrm>
            <a:off x="0" y="601834"/>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482352" y="195987"/>
            <a:ext cx="3721212" cy="369332"/>
          </a:xfrm>
          <a:prstGeom prst="rect">
            <a:avLst/>
          </a:prstGeom>
        </p:spPr>
        <p:txBody>
          <a:bodyPr wrap="none">
            <a:spAutoFit/>
          </a:bodyPr>
          <a:lstStyle/>
          <a:p>
            <a:pPr algn="just"/>
            <a:r>
              <a:rPr lang="en-US" b="1" dirty="0">
                <a:solidFill>
                  <a:srgbClr val="FF0000"/>
                </a:solidFill>
              </a:rPr>
              <a:t>Challenges for successfully shutdown</a:t>
            </a:r>
          </a:p>
        </p:txBody>
      </p:sp>
      <p:sp>
        <p:nvSpPr>
          <p:cNvPr id="7" name="Rettangolo 6"/>
          <p:cNvSpPr/>
          <p:nvPr/>
        </p:nvSpPr>
        <p:spPr>
          <a:xfrm>
            <a:off x="323528" y="822639"/>
            <a:ext cx="8676456" cy="400110"/>
          </a:xfrm>
          <a:prstGeom prst="rect">
            <a:avLst/>
          </a:prstGeom>
        </p:spPr>
        <p:txBody>
          <a:bodyPr wrap="square">
            <a:spAutoFit/>
          </a:bodyPr>
          <a:lstStyle/>
          <a:p>
            <a:r>
              <a:rPr lang="it-IT" sz="2000" b="1" dirty="0" smtClean="0">
                <a:solidFill>
                  <a:srgbClr val="002060"/>
                </a:solidFill>
              </a:rPr>
              <a:t>CHALLENGES FOR SUCCESSFULLY SHUTDOWN</a:t>
            </a:r>
          </a:p>
        </p:txBody>
      </p:sp>
      <p:sp>
        <p:nvSpPr>
          <p:cNvPr id="9" name="Rettangolo 8"/>
          <p:cNvSpPr/>
          <p:nvPr/>
        </p:nvSpPr>
        <p:spPr>
          <a:xfrm>
            <a:off x="323528" y="1203670"/>
            <a:ext cx="7920880" cy="4632037"/>
          </a:xfrm>
          <a:prstGeom prst="rect">
            <a:avLst/>
          </a:prstGeom>
        </p:spPr>
        <p:txBody>
          <a:bodyPr wrap="square">
            <a:spAutoFit/>
          </a:bodyPr>
          <a:lstStyle/>
          <a:p>
            <a:r>
              <a:rPr lang="en-AU" sz="2000" b="1" i="1" dirty="0" smtClean="0">
                <a:solidFill>
                  <a:schemeClr val="tx2"/>
                </a:solidFill>
              </a:rPr>
              <a:t>planning</a:t>
            </a:r>
            <a:endParaRPr lang="en-AU" sz="2400" b="1" i="1" dirty="0" smtClean="0">
              <a:solidFill>
                <a:schemeClr val="tx2"/>
              </a:solidFill>
            </a:endParaRPr>
          </a:p>
          <a:p>
            <a:pPr marL="342900" indent="-342900">
              <a:buFont typeface="Arial" panose="020B0604020202020204" pitchFamily="34" charset="0"/>
              <a:buChar char="•"/>
            </a:pPr>
            <a:r>
              <a:rPr lang="en-AU" sz="2400" dirty="0" smtClean="0">
                <a:solidFill>
                  <a:schemeClr val="tx2"/>
                </a:solidFill>
              </a:rPr>
              <a:t>Inspection strategy</a:t>
            </a:r>
          </a:p>
          <a:p>
            <a:pPr marL="342900" indent="-342900">
              <a:buFont typeface="Arial" panose="020B0604020202020204" pitchFamily="34" charset="0"/>
              <a:buChar char="•"/>
            </a:pPr>
            <a:r>
              <a:rPr lang="en-AU" sz="2400" dirty="0" smtClean="0">
                <a:solidFill>
                  <a:schemeClr val="tx2"/>
                </a:solidFill>
              </a:rPr>
              <a:t>Previous MTA inspection findings elaboration</a:t>
            </a:r>
          </a:p>
          <a:p>
            <a:pPr marL="342900" indent="-342900">
              <a:buFont typeface="Arial" panose="020B0604020202020204" pitchFamily="34" charset="0"/>
              <a:buChar char="•"/>
            </a:pPr>
            <a:r>
              <a:rPr lang="en-AU" sz="2400" dirty="0" smtClean="0">
                <a:solidFill>
                  <a:schemeClr val="tx2"/>
                </a:solidFill>
              </a:rPr>
              <a:t>Good Scheduling  for equipment replacement and spare parts supply</a:t>
            </a:r>
          </a:p>
          <a:p>
            <a:pPr marL="342900" indent="-342900">
              <a:buFont typeface="Arial" panose="020B0604020202020204" pitchFamily="34" charset="0"/>
              <a:buChar char="•"/>
            </a:pPr>
            <a:r>
              <a:rPr lang="en-AU" sz="2400" dirty="0" smtClean="0">
                <a:solidFill>
                  <a:schemeClr val="tx2"/>
                </a:solidFill>
              </a:rPr>
              <a:t>Technical requirements evaluation of contractors</a:t>
            </a:r>
          </a:p>
          <a:p>
            <a:pPr marL="342900" indent="-342900">
              <a:buFont typeface="Arial" panose="020B0604020202020204" pitchFamily="34" charset="0"/>
              <a:buChar char="•"/>
            </a:pPr>
            <a:r>
              <a:rPr lang="en-AU" sz="2400" dirty="0" smtClean="0">
                <a:solidFill>
                  <a:schemeClr val="tx2"/>
                </a:solidFill>
              </a:rPr>
              <a:t>Improvements (process and mechanical engineering)</a:t>
            </a:r>
          </a:p>
          <a:p>
            <a:endParaRPr lang="en-AU" sz="1100" dirty="0" smtClean="0">
              <a:solidFill>
                <a:schemeClr val="tx2"/>
              </a:solidFill>
            </a:endParaRPr>
          </a:p>
          <a:p>
            <a:r>
              <a:rPr lang="en-AU" sz="2000" b="1" i="1" dirty="0" smtClean="0">
                <a:solidFill>
                  <a:schemeClr val="tx2"/>
                </a:solidFill>
              </a:rPr>
              <a:t>execution</a:t>
            </a:r>
            <a:endParaRPr lang="en-AU" sz="2000" dirty="0" smtClean="0">
              <a:solidFill>
                <a:schemeClr val="tx2"/>
              </a:solidFill>
            </a:endParaRPr>
          </a:p>
          <a:p>
            <a:pPr marL="342900" indent="-342900">
              <a:buFont typeface="Arial" panose="020B0604020202020204" pitchFamily="34" charset="0"/>
              <a:buChar char="•"/>
            </a:pPr>
            <a:r>
              <a:rPr lang="en-AU" sz="2400" dirty="0" smtClean="0">
                <a:solidFill>
                  <a:schemeClr val="tx2"/>
                </a:solidFill>
              </a:rPr>
              <a:t>Detailed time programme</a:t>
            </a:r>
          </a:p>
          <a:p>
            <a:pPr marL="342900" indent="-342900">
              <a:buFont typeface="Arial" panose="020B0604020202020204" pitchFamily="34" charset="0"/>
              <a:buChar char="•"/>
            </a:pPr>
            <a:r>
              <a:rPr lang="en-AU" sz="2400" dirty="0" smtClean="0">
                <a:solidFill>
                  <a:schemeClr val="tx2"/>
                </a:solidFill>
              </a:rPr>
              <a:t>Critical paths</a:t>
            </a:r>
          </a:p>
          <a:p>
            <a:pPr marL="342900" indent="-342900">
              <a:buFont typeface="Arial" panose="020B0604020202020204" pitchFamily="34" charset="0"/>
              <a:buChar char="•"/>
            </a:pPr>
            <a:r>
              <a:rPr lang="en-AU" sz="2400" dirty="0" smtClean="0">
                <a:solidFill>
                  <a:schemeClr val="tx2"/>
                </a:solidFill>
              </a:rPr>
              <a:t>Inspection conclusion dead line</a:t>
            </a:r>
            <a:endParaRPr lang="en-AU" sz="2400" dirty="0">
              <a:solidFill>
                <a:schemeClr val="tx2"/>
              </a:solidFill>
            </a:endParaRPr>
          </a:p>
          <a:p>
            <a:pPr marL="342900" indent="-342900">
              <a:buFont typeface="Arial" panose="020B0604020202020204" pitchFamily="34" charset="0"/>
              <a:buChar char="•"/>
            </a:pPr>
            <a:r>
              <a:rPr lang="en-AU" sz="2400" dirty="0">
                <a:solidFill>
                  <a:schemeClr val="tx2"/>
                </a:solidFill>
              </a:rPr>
              <a:t>Progress Monitoring (daily report</a:t>
            </a:r>
            <a:r>
              <a:rPr lang="en-AU" sz="2400" dirty="0" smtClean="0">
                <a:solidFill>
                  <a:schemeClr val="tx2"/>
                </a:solidFill>
              </a:rPr>
              <a:t>)</a:t>
            </a:r>
            <a:endParaRPr lang="en-AU" sz="2400" dirty="0">
              <a:solidFill>
                <a:schemeClr val="tx2"/>
              </a:solidFill>
            </a:endParaRPr>
          </a:p>
        </p:txBody>
      </p:sp>
      <p:pic>
        <p:nvPicPr>
          <p:cNvPr id="2" name="Immagine 1"/>
          <p:cNvPicPr>
            <a:picLocks noChangeAspect="1"/>
          </p:cNvPicPr>
          <p:nvPr/>
        </p:nvPicPr>
        <p:blipFill>
          <a:blip r:embed="rId4"/>
          <a:stretch>
            <a:fillRect/>
          </a:stretch>
        </p:blipFill>
        <p:spPr>
          <a:xfrm>
            <a:off x="5652120" y="4231646"/>
            <a:ext cx="3494058" cy="2626354"/>
          </a:xfrm>
          <a:prstGeom prst="rect">
            <a:avLst/>
          </a:prstGeom>
        </p:spPr>
      </p:pic>
      <p:sp>
        <p:nvSpPr>
          <p:cNvPr id="3" name="Rettangolo 2"/>
          <p:cNvSpPr/>
          <p:nvPr/>
        </p:nvSpPr>
        <p:spPr>
          <a:xfrm>
            <a:off x="0" y="6309320"/>
            <a:ext cx="5568191" cy="369332"/>
          </a:xfrm>
          <a:prstGeom prst="rect">
            <a:avLst/>
          </a:prstGeom>
        </p:spPr>
        <p:txBody>
          <a:bodyPr wrap="none">
            <a:spAutoFit/>
          </a:bodyPr>
          <a:lstStyle/>
          <a:p>
            <a:r>
              <a:rPr lang="en-AU" b="1" i="1" dirty="0" smtClean="0">
                <a:solidFill>
                  <a:schemeClr val="tx2"/>
                </a:solidFill>
              </a:rPr>
              <a:t>….well summarized by a Deming cycle for process control</a:t>
            </a:r>
            <a:endParaRPr lang="en-AU" b="1" i="1" dirty="0">
              <a:solidFill>
                <a:schemeClr val="tx2"/>
              </a:solidFill>
            </a:endParaRPr>
          </a:p>
        </p:txBody>
      </p:sp>
    </p:spTree>
    <p:extLst>
      <p:ext uri="{BB962C8B-B14F-4D97-AF65-F5344CB8AC3E}">
        <p14:creationId xmlns:p14="http://schemas.microsoft.com/office/powerpoint/2010/main" val="532031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Ra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1"/>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p:nvCxnSpPr>
        <p:spPr>
          <a:xfrm>
            <a:off x="0" y="601834"/>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482352" y="195987"/>
            <a:ext cx="3721212" cy="369332"/>
          </a:xfrm>
          <a:prstGeom prst="rect">
            <a:avLst/>
          </a:prstGeom>
        </p:spPr>
        <p:txBody>
          <a:bodyPr wrap="none">
            <a:spAutoFit/>
          </a:bodyPr>
          <a:lstStyle/>
          <a:p>
            <a:pPr algn="just"/>
            <a:r>
              <a:rPr lang="en-US" b="1" dirty="0">
                <a:solidFill>
                  <a:srgbClr val="FF0000"/>
                </a:solidFill>
              </a:rPr>
              <a:t>Challenges for successfully shutdown</a:t>
            </a:r>
          </a:p>
        </p:txBody>
      </p:sp>
      <p:sp>
        <p:nvSpPr>
          <p:cNvPr id="7" name="Rettangolo 6"/>
          <p:cNvSpPr/>
          <p:nvPr/>
        </p:nvSpPr>
        <p:spPr>
          <a:xfrm>
            <a:off x="233772" y="755847"/>
            <a:ext cx="8676456" cy="400110"/>
          </a:xfrm>
          <a:prstGeom prst="rect">
            <a:avLst/>
          </a:prstGeom>
        </p:spPr>
        <p:txBody>
          <a:bodyPr wrap="square">
            <a:spAutoFit/>
          </a:bodyPr>
          <a:lstStyle/>
          <a:p>
            <a:r>
              <a:rPr lang="it-IT" sz="2000" b="1" dirty="0" smtClean="0">
                <a:solidFill>
                  <a:srgbClr val="002060"/>
                </a:solidFill>
              </a:rPr>
              <a:t>INSPECTION STRATEGY</a:t>
            </a:r>
          </a:p>
        </p:txBody>
      </p:sp>
      <p:sp>
        <p:nvSpPr>
          <p:cNvPr id="9" name="Rettangolo 8"/>
          <p:cNvSpPr/>
          <p:nvPr/>
        </p:nvSpPr>
        <p:spPr>
          <a:xfrm>
            <a:off x="233772" y="1167154"/>
            <a:ext cx="8784976" cy="2435026"/>
          </a:xfrm>
          <a:prstGeom prst="rect">
            <a:avLst/>
          </a:prstGeom>
        </p:spPr>
        <p:txBody>
          <a:bodyPr wrap="square">
            <a:spAutoFit/>
          </a:bodyPr>
          <a:lstStyle/>
          <a:p>
            <a:r>
              <a:rPr lang="en-GB" sz="2000" dirty="0" smtClean="0">
                <a:solidFill>
                  <a:srgbClr val="002060"/>
                </a:solidFill>
              </a:rPr>
              <a:t>…</a:t>
            </a:r>
            <a:r>
              <a:rPr lang="en-GB" sz="2000" i="1" dirty="0" smtClean="0">
                <a:solidFill>
                  <a:srgbClr val="002060"/>
                </a:solidFill>
              </a:rPr>
              <a:t>a</a:t>
            </a:r>
            <a:r>
              <a:rPr lang="en-GB" sz="2000" dirty="0" smtClean="0">
                <a:solidFill>
                  <a:srgbClr val="002060"/>
                </a:solidFill>
              </a:rPr>
              <a:t> f</a:t>
            </a:r>
            <a:r>
              <a:rPr lang="en-GB" i="1" dirty="0" smtClean="0">
                <a:solidFill>
                  <a:srgbClr val="002060"/>
                </a:solidFill>
              </a:rPr>
              <a:t>ocus on static equipment (pipes, vessel, exchanges, reactors, etc.)</a:t>
            </a:r>
            <a:endParaRPr lang="en-GB" sz="2000" i="1" dirty="0" smtClean="0">
              <a:solidFill>
                <a:srgbClr val="002060"/>
              </a:solidFill>
            </a:endParaRPr>
          </a:p>
          <a:p>
            <a:pPr>
              <a:lnSpc>
                <a:spcPct val="114000"/>
              </a:lnSpc>
            </a:pPr>
            <a:r>
              <a:rPr lang="en-GB" sz="2000" dirty="0" smtClean="0">
                <a:solidFill>
                  <a:srgbClr val="002060"/>
                </a:solidFill>
              </a:rPr>
              <a:t> </a:t>
            </a:r>
            <a:endParaRPr lang="en-GB" sz="2400" dirty="0" smtClean="0">
              <a:solidFill>
                <a:srgbClr val="002060"/>
              </a:solidFill>
            </a:endParaRPr>
          </a:p>
          <a:p>
            <a:pPr marL="342900" indent="-342900">
              <a:lnSpc>
                <a:spcPct val="114000"/>
              </a:lnSpc>
              <a:buFont typeface="Arial" panose="020B0604020202020204" pitchFamily="34" charset="0"/>
              <a:buChar char="•"/>
            </a:pPr>
            <a:r>
              <a:rPr lang="en-GB" sz="2400" dirty="0" smtClean="0">
                <a:solidFill>
                  <a:srgbClr val="002060"/>
                </a:solidFill>
              </a:rPr>
              <a:t>RBI methodology</a:t>
            </a:r>
          </a:p>
          <a:p>
            <a:pPr marL="342900" indent="-342900">
              <a:lnSpc>
                <a:spcPct val="114000"/>
              </a:lnSpc>
              <a:buFont typeface="Arial" panose="020B0604020202020204" pitchFamily="34" charset="0"/>
              <a:buChar char="•"/>
            </a:pPr>
            <a:r>
              <a:rPr lang="en-GB" sz="2400" dirty="0" smtClean="0">
                <a:solidFill>
                  <a:srgbClr val="002060"/>
                </a:solidFill>
              </a:rPr>
              <a:t>Planning Inspection (on service or during shoot down)</a:t>
            </a:r>
          </a:p>
          <a:p>
            <a:pPr marL="342900" indent="-342900">
              <a:lnSpc>
                <a:spcPct val="114000"/>
              </a:lnSpc>
              <a:buFont typeface="Arial" panose="020B0604020202020204" pitchFamily="34" charset="0"/>
              <a:buChar char="•"/>
            </a:pPr>
            <a:r>
              <a:rPr lang="en-GB" sz="2400" dirty="0" smtClean="0">
                <a:solidFill>
                  <a:srgbClr val="002060"/>
                </a:solidFill>
              </a:rPr>
              <a:t>Interpretation of inspection results (remaining life, FFS, etc.)</a:t>
            </a:r>
          </a:p>
          <a:p>
            <a:pPr marL="342900" indent="-342900">
              <a:lnSpc>
                <a:spcPct val="114000"/>
              </a:lnSpc>
              <a:buFont typeface="Arial" panose="020B0604020202020204" pitchFamily="34" charset="0"/>
              <a:buChar char="•"/>
            </a:pPr>
            <a:r>
              <a:rPr lang="en-GB" sz="2400" dirty="0" smtClean="0">
                <a:solidFill>
                  <a:srgbClr val="002060"/>
                </a:solidFill>
              </a:rPr>
              <a:t>Dynamic evaluation (IOWs API 584).</a:t>
            </a:r>
          </a:p>
        </p:txBody>
      </p:sp>
      <p:pic>
        <p:nvPicPr>
          <p:cNvPr id="2050" name="Picture 2" descr="API 581 risk matrix. | Download Scientific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892370"/>
            <a:ext cx="4896544" cy="2711932"/>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p:cNvSpPr/>
          <p:nvPr/>
        </p:nvSpPr>
        <p:spPr>
          <a:xfrm>
            <a:off x="5220072" y="4077072"/>
            <a:ext cx="3816424" cy="2594428"/>
          </a:xfrm>
          <a:prstGeom prst="rect">
            <a:avLst/>
          </a:prstGeom>
        </p:spPr>
        <p:txBody>
          <a:bodyPr wrap="square">
            <a:spAutoFit/>
          </a:bodyPr>
          <a:lstStyle/>
          <a:p>
            <a:pPr>
              <a:lnSpc>
                <a:spcPct val="114000"/>
              </a:lnSpc>
            </a:pPr>
            <a:r>
              <a:rPr lang="en-GB" sz="2400" dirty="0" smtClean="0">
                <a:solidFill>
                  <a:srgbClr val="002060"/>
                </a:solidFill>
              </a:rPr>
              <a:t>RBI methodology allows a good inspection management as efforts are focussed to mast risk related equipment, saving time and money</a:t>
            </a:r>
          </a:p>
        </p:txBody>
      </p:sp>
    </p:spTree>
    <p:extLst>
      <p:ext uri="{BB962C8B-B14F-4D97-AF65-F5344CB8AC3E}">
        <p14:creationId xmlns:p14="http://schemas.microsoft.com/office/powerpoint/2010/main" val="3375889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9"/>
          <p:cNvSpPr>
            <a:spLocks noChangeArrowheads="1"/>
          </p:cNvSpPr>
          <p:nvPr/>
        </p:nvSpPr>
        <p:spPr bwMode="auto">
          <a:xfrm>
            <a:off x="3886203" y="1006949"/>
            <a:ext cx="1382713" cy="21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lvl1pPr defTabSz="908050">
              <a:defRPr sz="2400">
                <a:solidFill>
                  <a:schemeClr val="tx1"/>
                </a:solidFill>
                <a:latin typeface="Times New Roman" pitchFamily="18" charset="0"/>
              </a:defRPr>
            </a:lvl1pPr>
            <a:lvl2pPr marL="742950" indent="-285750" defTabSz="908050">
              <a:defRPr sz="2400">
                <a:solidFill>
                  <a:schemeClr val="tx1"/>
                </a:solidFill>
                <a:latin typeface="Times New Roman" pitchFamily="18" charset="0"/>
              </a:defRPr>
            </a:lvl2pPr>
            <a:lvl3pPr marL="1143000" indent="-228600" defTabSz="908050">
              <a:defRPr sz="2400">
                <a:solidFill>
                  <a:schemeClr val="tx1"/>
                </a:solidFill>
                <a:latin typeface="Times New Roman" pitchFamily="18" charset="0"/>
              </a:defRPr>
            </a:lvl3pPr>
            <a:lvl4pPr marL="1600200" indent="-228600" defTabSz="908050">
              <a:defRPr sz="2400">
                <a:solidFill>
                  <a:schemeClr val="tx1"/>
                </a:solidFill>
                <a:latin typeface="Times New Roman" pitchFamily="18" charset="0"/>
              </a:defRPr>
            </a:lvl4pPr>
            <a:lvl5pPr marL="2057400" indent="-228600" defTabSz="908050">
              <a:defRPr sz="2400">
                <a:solidFill>
                  <a:schemeClr val="tx1"/>
                </a:solidFill>
                <a:latin typeface="Times New Roman" pitchFamily="18" charset="0"/>
              </a:defRPr>
            </a:lvl5pPr>
            <a:lvl6pPr marL="2514600" indent="-228600" algn="ctr" defTabSz="908050" eaLnBrk="0" fontAlgn="base" hangingPunct="0">
              <a:spcBef>
                <a:spcPct val="0"/>
              </a:spcBef>
              <a:spcAft>
                <a:spcPct val="0"/>
              </a:spcAft>
              <a:defRPr sz="2400">
                <a:solidFill>
                  <a:schemeClr val="tx1"/>
                </a:solidFill>
                <a:latin typeface="Times New Roman" pitchFamily="18" charset="0"/>
              </a:defRPr>
            </a:lvl6pPr>
            <a:lvl7pPr marL="2971800" indent="-228600" algn="ctr" defTabSz="908050" eaLnBrk="0" fontAlgn="base" hangingPunct="0">
              <a:spcBef>
                <a:spcPct val="0"/>
              </a:spcBef>
              <a:spcAft>
                <a:spcPct val="0"/>
              </a:spcAft>
              <a:defRPr sz="2400">
                <a:solidFill>
                  <a:schemeClr val="tx1"/>
                </a:solidFill>
                <a:latin typeface="Times New Roman" pitchFamily="18" charset="0"/>
              </a:defRPr>
            </a:lvl7pPr>
            <a:lvl8pPr marL="3429000" indent="-228600" algn="ctr" defTabSz="908050" eaLnBrk="0" fontAlgn="base" hangingPunct="0">
              <a:spcBef>
                <a:spcPct val="0"/>
              </a:spcBef>
              <a:spcAft>
                <a:spcPct val="0"/>
              </a:spcAft>
              <a:defRPr sz="2400">
                <a:solidFill>
                  <a:schemeClr val="tx1"/>
                </a:solidFill>
                <a:latin typeface="Times New Roman" pitchFamily="18" charset="0"/>
              </a:defRPr>
            </a:lvl8pPr>
            <a:lvl9pPr marL="3886200" indent="-228600" algn="ctr" defTabSz="908050" eaLnBrk="0" fontAlgn="base" hangingPunct="0">
              <a:spcBef>
                <a:spcPct val="0"/>
              </a:spcBef>
              <a:spcAft>
                <a:spcPct val="0"/>
              </a:spcAft>
              <a:defRPr sz="2400">
                <a:solidFill>
                  <a:schemeClr val="tx1"/>
                </a:solidFill>
                <a:latin typeface="Times New Roman" pitchFamily="18" charset="0"/>
              </a:defRPr>
            </a:lvl9pPr>
          </a:lstStyle>
          <a:p>
            <a:endParaRPr lang="it-IT" altLang="it-IT" sz="800" b="1" dirty="0">
              <a:latin typeface="Arial" charset="0"/>
            </a:endParaRPr>
          </a:p>
        </p:txBody>
      </p:sp>
      <p:pic>
        <p:nvPicPr>
          <p:cNvPr id="3" name="Immagine 2"/>
          <p:cNvPicPr>
            <a:picLocks noChangeAspect="1"/>
          </p:cNvPicPr>
          <p:nvPr/>
        </p:nvPicPr>
        <p:blipFill rotWithShape="1">
          <a:blip r:embed="rId2"/>
          <a:srcRect l="14937" t="20946" r="18594" b="22082"/>
          <a:stretch/>
        </p:blipFill>
        <p:spPr>
          <a:xfrm>
            <a:off x="13893" y="901181"/>
            <a:ext cx="8909662" cy="4295730"/>
          </a:xfrm>
          <a:prstGeom prst="rect">
            <a:avLst/>
          </a:prstGeom>
        </p:spPr>
      </p:pic>
      <p:pic>
        <p:nvPicPr>
          <p:cNvPr id="4" name="Immagine 3"/>
          <p:cNvPicPr>
            <a:picLocks noChangeAspect="1"/>
          </p:cNvPicPr>
          <p:nvPr/>
        </p:nvPicPr>
        <p:blipFill rotWithShape="1">
          <a:blip r:embed="rId3"/>
          <a:srcRect l="13300" t="50700" r="13776" b="12901"/>
          <a:stretch/>
        </p:blipFill>
        <p:spPr>
          <a:xfrm>
            <a:off x="1691680" y="4725144"/>
            <a:ext cx="7437592" cy="2088231"/>
          </a:xfrm>
          <a:prstGeom prst="rect">
            <a:avLst/>
          </a:prstGeom>
        </p:spPr>
      </p:pic>
      <p:sp>
        <p:nvSpPr>
          <p:cNvPr id="8" name="Rettangolo 7"/>
          <p:cNvSpPr/>
          <p:nvPr/>
        </p:nvSpPr>
        <p:spPr>
          <a:xfrm>
            <a:off x="119565" y="1126648"/>
            <a:ext cx="7106976" cy="323935"/>
          </a:xfrm>
          <a:prstGeom prst="rect">
            <a:avLst/>
          </a:prstGeom>
        </p:spPr>
        <p:txBody>
          <a:bodyPr wrap="square">
            <a:spAutoFit/>
          </a:bodyPr>
          <a:lstStyle/>
          <a:p>
            <a:pPr algn="just">
              <a:lnSpc>
                <a:spcPct val="114000"/>
              </a:lnSpc>
            </a:pPr>
            <a:r>
              <a:rPr lang="en-GB" sz="1400" b="1" i="1" dirty="0" smtClean="0">
                <a:solidFill>
                  <a:srgbClr val="FF0000"/>
                </a:solidFill>
              </a:rPr>
              <a:t>Damages mechanism summary and material diagram for vacuum unit</a:t>
            </a:r>
            <a:endParaRPr lang="en-GB" sz="1400" b="1" i="1" dirty="0">
              <a:solidFill>
                <a:srgbClr val="FF0000"/>
              </a:solidFill>
            </a:endParaRPr>
          </a:p>
        </p:txBody>
      </p:sp>
      <p:sp>
        <p:nvSpPr>
          <p:cNvPr id="9" name="Rettangolo 8"/>
          <p:cNvSpPr/>
          <p:nvPr/>
        </p:nvSpPr>
        <p:spPr>
          <a:xfrm>
            <a:off x="91502" y="230917"/>
            <a:ext cx="3721212" cy="369332"/>
          </a:xfrm>
          <a:prstGeom prst="rect">
            <a:avLst/>
          </a:prstGeom>
        </p:spPr>
        <p:txBody>
          <a:bodyPr wrap="none">
            <a:spAutoFit/>
          </a:bodyPr>
          <a:lstStyle/>
          <a:p>
            <a:pPr algn="just"/>
            <a:r>
              <a:rPr lang="en-US" b="1" dirty="0">
                <a:solidFill>
                  <a:srgbClr val="FF0000"/>
                </a:solidFill>
              </a:rPr>
              <a:t>Challenges for successfully shutdown</a:t>
            </a:r>
          </a:p>
        </p:txBody>
      </p:sp>
      <p:sp>
        <p:nvSpPr>
          <p:cNvPr id="10" name="Rettangolo 9"/>
          <p:cNvSpPr/>
          <p:nvPr/>
        </p:nvSpPr>
        <p:spPr>
          <a:xfrm>
            <a:off x="130496" y="726538"/>
            <a:ext cx="4224805" cy="400110"/>
          </a:xfrm>
          <a:prstGeom prst="rect">
            <a:avLst/>
          </a:prstGeom>
        </p:spPr>
        <p:txBody>
          <a:bodyPr wrap="square">
            <a:spAutoFit/>
          </a:bodyPr>
          <a:lstStyle/>
          <a:p>
            <a:r>
              <a:rPr lang="it-IT" sz="2000" b="1" dirty="0" smtClean="0">
                <a:solidFill>
                  <a:srgbClr val="002060"/>
                </a:solidFill>
              </a:rPr>
              <a:t>INSPECTION STRATEGY- RBI</a:t>
            </a:r>
          </a:p>
        </p:txBody>
      </p:sp>
    </p:spTree>
    <p:extLst>
      <p:ext uri="{BB962C8B-B14F-4D97-AF65-F5344CB8AC3E}">
        <p14:creationId xmlns:p14="http://schemas.microsoft.com/office/powerpoint/2010/main" val="1413732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descr="Logo RaM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4400" y="-1"/>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p:nvCxnSpPr>
        <p:spPr>
          <a:xfrm>
            <a:off x="0" y="601834"/>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7308304" y="4256823"/>
            <a:ext cx="0" cy="180289"/>
          </a:xfrm>
          <a:prstGeom prst="line">
            <a:avLst/>
          </a:prstGeom>
          <a:ln w="127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6636626" y="4723540"/>
            <a:ext cx="0" cy="180289"/>
          </a:xfrm>
          <a:prstGeom prst="line">
            <a:avLst/>
          </a:prstGeom>
          <a:ln w="127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6636626" y="5659644"/>
            <a:ext cx="0" cy="180289"/>
          </a:xfrm>
          <a:prstGeom prst="line">
            <a:avLst/>
          </a:prstGeom>
          <a:ln w="127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8436826" y="5281736"/>
            <a:ext cx="720080" cy="0"/>
          </a:xfrm>
          <a:prstGeom prst="line">
            <a:avLst/>
          </a:prstGeom>
          <a:ln w="127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24" name="Rettangolo 23"/>
          <p:cNvSpPr/>
          <p:nvPr/>
        </p:nvSpPr>
        <p:spPr>
          <a:xfrm>
            <a:off x="91502" y="230917"/>
            <a:ext cx="3721212" cy="369332"/>
          </a:xfrm>
          <a:prstGeom prst="rect">
            <a:avLst/>
          </a:prstGeom>
        </p:spPr>
        <p:txBody>
          <a:bodyPr wrap="none">
            <a:spAutoFit/>
          </a:bodyPr>
          <a:lstStyle/>
          <a:p>
            <a:pPr algn="just"/>
            <a:r>
              <a:rPr lang="en-US" b="1" dirty="0">
                <a:solidFill>
                  <a:srgbClr val="FF0000"/>
                </a:solidFill>
              </a:rPr>
              <a:t>Challenges for successfully shutdown</a:t>
            </a:r>
          </a:p>
        </p:txBody>
      </p:sp>
      <p:sp>
        <p:nvSpPr>
          <p:cNvPr id="25" name="Rettangolo 24"/>
          <p:cNvSpPr/>
          <p:nvPr/>
        </p:nvSpPr>
        <p:spPr>
          <a:xfrm>
            <a:off x="130496" y="726538"/>
            <a:ext cx="6025680" cy="400110"/>
          </a:xfrm>
          <a:prstGeom prst="rect">
            <a:avLst/>
          </a:prstGeom>
        </p:spPr>
        <p:txBody>
          <a:bodyPr wrap="square">
            <a:spAutoFit/>
          </a:bodyPr>
          <a:lstStyle/>
          <a:p>
            <a:r>
              <a:rPr lang="it-IT" sz="2000" b="1" dirty="0">
                <a:solidFill>
                  <a:srgbClr val="002060"/>
                </a:solidFill>
              </a:rPr>
              <a:t>INSPECTION STRATEGY- </a:t>
            </a:r>
            <a:r>
              <a:rPr lang="en-US" sz="2000" b="1" dirty="0" smtClean="0">
                <a:solidFill>
                  <a:srgbClr val="002060"/>
                </a:solidFill>
              </a:rPr>
              <a:t>Integrity</a:t>
            </a:r>
            <a:r>
              <a:rPr lang="it-IT" sz="2000" b="1" dirty="0" smtClean="0">
                <a:solidFill>
                  <a:srgbClr val="002060"/>
                </a:solidFill>
              </a:rPr>
              <a:t> </a:t>
            </a:r>
            <a:r>
              <a:rPr lang="it-IT" sz="2000" b="1" dirty="0">
                <a:solidFill>
                  <a:srgbClr val="002060"/>
                </a:solidFill>
              </a:rPr>
              <a:t>Operating Windows</a:t>
            </a:r>
            <a:endParaRPr lang="it-IT" sz="2000" b="1" dirty="0" smtClean="0">
              <a:solidFill>
                <a:srgbClr val="002060"/>
              </a:solidFill>
            </a:endParaRPr>
          </a:p>
        </p:txBody>
      </p:sp>
      <p:pic>
        <p:nvPicPr>
          <p:cNvPr id="4098" name="Picture 2" descr="API 584 Integrity Operating Windows - Améthyste"/>
          <p:cNvPicPr>
            <a:picLocks noChangeAspect="1" noChangeArrowheads="1"/>
          </p:cNvPicPr>
          <p:nvPr/>
        </p:nvPicPr>
        <p:blipFill rotWithShape="1">
          <a:blip r:embed="rId3">
            <a:extLst>
              <a:ext uri="{28A0092B-C50C-407E-A947-70E740481C1C}">
                <a14:useLocalDpi xmlns:a14="http://schemas.microsoft.com/office/drawing/2010/main" val="0"/>
              </a:ext>
            </a:extLst>
          </a:blip>
          <a:srcRect l="4744" t="-132"/>
          <a:stretch/>
        </p:blipFill>
        <p:spPr bwMode="auto">
          <a:xfrm>
            <a:off x="1142906" y="1365714"/>
            <a:ext cx="5782931" cy="334899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2"/>
          <p:cNvSpPr/>
          <p:nvPr/>
        </p:nvSpPr>
        <p:spPr>
          <a:xfrm>
            <a:off x="1" y="5229494"/>
            <a:ext cx="2328256" cy="523220"/>
          </a:xfrm>
          <a:prstGeom prst="rect">
            <a:avLst/>
          </a:prstGeom>
          <a:solidFill>
            <a:schemeClr val="accent1">
              <a:lumMod val="20000"/>
              <a:lumOff val="80000"/>
            </a:schemeClr>
          </a:solidFill>
          <a:ln w="12700">
            <a:solidFill>
              <a:schemeClr val="tx1"/>
            </a:solidFill>
          </a:ln>
        </p:spPr>
        <p:txBody>
          <a:bodyPr wrap="square">
            <a:spAutoFit/>
          </a:bodyPr>
          <a:lstStyle/>
          <a:p>
            <a:pPr algn="ctr"/>
            <a:r>
              <a:rPr lang="it-IT" sz="1400" b="1" dirty="0" smtClean="0"/>
              <a:t>Data </a:t>
            </a:r>
            <a:r>
              <a:rPr lang="en-US" sz="1400" b="1" dirty="0" smtClean="0"/>
              <a:t>Recovery</a:t>
            </a:r>
          </a:p>
          <a:p>
            <a:pPr algn="ctr"/>
            <a:r>
              <a:rPr lang="it-IT" sz="1400" b="1" dirty="0" smtClean="0"/>
              <a:t>(</a:t>
            </a:r>
            <a:r>
              <a:rPr lang="it-IT" sz="1400" b="1" dirty="0"/>
              <a:t>PFD, </a:t>
            </a:r>
            <a:r>
              <a:rPr lang="it-IT" sz="1400" b="1" dirty="0" err="1"/>
              <a:t>P&amp;Id</a:t>
            </a:r>
            <a:r>
              <a:rPr lang="it-IT" sz="1400" b="1" dirty="0"/>
              <a:t>, </a:t>
            </a:r>
            <a:r>
              <a:rPr lang="it-IT" sz="1400" b="1" dirty="0" smtClean="0"/>
              <a:t>op. </a:t>
            </a:r>
            <a:r>
              <a:rPr lang="en-US" sz="1400" b="1" dirty="0" smtClean="0"/>
              <a:t>manual</a:t>
            </a:r>
            <a:r>
              <a:rPr lang="it-IT" sz="1400" b="1" dirty="0" smtClean="0"/>
              <a:t>, </a:t>
            </a:r>
            <a:r>
              <a:rPr lang="it-IT" sz="1400" b="1" dirty="0"/>
              <a:t>RBI)</a:t>
            </a:r>
          </a:p>
        </p:txBody>
      </p:sp>
      <p:sp>
        <p:nvSpPr>
          <p:cNvPr id="2" name="Freccia a destra 1"/>
          <p:cNvSpPr/>
          <p:nvPr/>
        </p:nvSpPr>
        <p:spPr>
          <a:xfrm>
            <a:off x="2440166" y="5324665"/>
            <a:ext cx="648072" cy="334979"/>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2"/>
          <p:cNvSpPr/>
          <p:nvPr/>
        </p:nvSpPr>
        <p:spPr>
          <a:xfrm>
            <a:off x="3136705" y="5241103"/>
            <a:ext cx="1795335" cy="523220"/>
          </a:xfrm>
          <a:prstGeom prst="rect">
            <a:avLst/>
          </a:prstGeom>
          <a:solidFill>
            <a:schemeClr val="accent3">
              <a:lumMod val="20000"/>
              <a:lumOff val="80000"/>
            </a:schemeClr>
          </a:solidFill>
          <a:ln w="12700">
            <a:solidFill>
              <a:schemeClr val="tx1"/>
            </a:solidFill>
          </a:ln>
        </p:spPr>
        <p:txBody>
          <a:bodyPr wrap="square">
            <a:spAutoFit/>
          </a:bodyPr>
          <a:lstStyle/>
          <a:p>
            <a:pPr algn="ctr"/>
            <a:r>
              <a:rPr lang="en-US" sz="1400" b="1" dirty="0" smtClean="0"/>
              <a:t>Corrosion Loop Identification</a:t>
            </a:r>
            <a:endParaRPr lang="en-US" sz="1400" b="1" dirty="0"/>
          </a:p>
        </p:txBody>
      </p:sp>
      <p:sp>
        <p:nvSpPr>
          <p:cNvPr id="27" name="Freccia a destra 26"/>
          <p:cNvSpPr/>
          <p:nvPr/>
        </p:nvSpPr>
        <p:spPr>
          <a:xfrm>
            <a:off x="5036941" y="5340770"/>
            <a:ext cx="648072" cy="334979"/>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12"/>
          <p:cNvSpPr/>
          <p:nvPr/>
        </p:nvSpPr>
        <p:spPr>
          <a:xfrm>
            <a:off x="5691058" y="5267718"/>
            <a:ext cx="1348178" cy="523220"/>
          </a:xfrm>
          <a:prstGeom prst="rect">
            <a:avLst/>
          </a:prstGeom>
          <a:solidFill>
            <a:schemeClr val="accent4">
              <a:lumMod val="20000"/>
              <a:lumOff val="80000"/>
            </a:schemeClr>
          </a:solidFill>
          <a:ln w="12700">
            <a:solidFill>
              <a:schemeClr val="tx1"/>
            </a:solidFill>
          </a:ln>
        </p:spPr>
        <p:txBody>
          <a:bodyPr wrap="square">
            <a:spAutoFit/>
          </a:bodyPr>
          <a:lstStyle/>
          <a:p>
            <a:pPr algn="ctr"/>
            <a:r>
              <a:rPr lang="en-US" sz="1400" b="1" dirty="0" smtClean="0"/>
              <a:t>IOW limits</a:t>
            </a:r>
          </a:p>
          <a:p>
            <a:pPr algn="ctr"/>
            <a:r>
              <a:rPr lang="en-US" sz="1400" b="1" dirty="0" smtClean="0"/>
              <a:t>identification</a:t>
            </a:r>
            <a:endParaRPr lang="en-US" sz="1400" b="1" dirty="0"/>
          </a:p>
        </p:txBody>
      </p:sp>
      <p:sp>
        <p:nvSpPr>
          <p:cNvPr id="29" name="Freccia a destra 28"/>
          <p:cNvSpPr/>
          <p:nvPr/>
        </p:nvSpPr>
        <p:spPr>
          <a:xfrm>
            <a:off x="7084490" y="5354788"/>
            <a:ext cx="648072" cy="334979"/>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12"/>
          <p:cNvSpPr/>
          <p:nvPr/>
        </p:nvSpPr>
        <p:spPr>
          <a:xfrm>
            <a:off x="7801666" y="5260716"/>
            <a:ext cx="1122478" cy="523220"/>
          </a:xfrm>
          <a:prstGeom prst="rect">
            <a:avLst/>
          </a:prstGeom>
          <a:solidFill>
            <a:srgbClr val="92D050"/>
          </a:solidFill>
          <a:ln w="12700">
            <a:solidFill>
              <a:schemeClr val="tx1"/>
            </a:solidFill>
          </a:ln>
        </p:spPr>
        <p:txBody>
          <a:bodyPr wrap="square">
            <a:spAutoFit/>
          </a:bodyPr>
          <a:lstStyle/>
          <a:p>
            <a:pPr algn="ctr"/>
            <a:r>
              <a:rPr lang="en-US" sz="1400" b="1" dirty="0" smtClean="0"/>
              <a:t>IOW limits</a:t>
            </a:r>
          </a:p>
          <a:p>
            <a:pPr algn="ctr"/>
            <a:r>
              <a:rPr lang="en-US" sz="1400" b="1" dirty="0" smtClean="0"/>
              <a:t>monitoring</a:t>
            </a:r>
            <a:endParaRPr lang="en-US" sz="1400" b="1" dirty="0"/>
          </a:p>
        </p:txBody>
      </p:sp>
      <p:sp>
        <p:nvSpPr>
          <p:cNvPr id="32" name="Rettangolo 31"/>
          <p:cNvSpPr/>
          <p:nvPr/>
        </p:nvSpPr>
        <p:spPr>
          <a:xfrm>
            <a:off x="91502" y="5951026"/>
            <a:ext cx="9377042" cy="934358"/>
          </a:xfrm>
          <a:prstGeom prst="rect">
            <a:avLst/>
          </a:prstGeom>
        </p:spPr>
        <p:txBody>
          <a:bodyPr wrap="square">
            <a:spAutoFit/>
          </a:bodyPr>
          <a:lstStyle/>
          <a:p>
            <a:pPr>
              <a:lnSpc>
                <a:spcPct val="114000"/>
              </a:lnSpc>
            </a:pPr>
            <a:r>
              <a:rPr lang="en-GB" sz="2400" dirty="0" smtClean="0">
                <a:solidFill>
                  <a:srgbClr val="002060"/>
                </a:solidFill>
              </a:rPr>
              <a:t>IOWs monitoring may drive inspection plan to be up-graded, or, at least MTA scheduling</a:t>
            </a:r>
          </a:p>
        </p:txBody>
      </p:sp>
    </p:spTree>
    <p:extLst>
      <p:ext uri="{BB962C8B-B14F-4D97-AF65-F5344CB8AC3E}">
        <p14:creationId xmlns:p14="http://schemas.microsoft.com/office/powerpoint/2010/main" val="2238241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Ra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1"/>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p:nvCxnSpPr>
        <p:spPr>
          <a:xfrm>
            <a:off x="0" y="601834"/>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251520" y="195987"/>
            <a:ext cx="3721212" cy="369332"/>
          </a:xfrm>
          <a:prstGeom prst="rect">
            <a:avLst/>
          </a:prstGeom>
        </p:spPr>
        <p:txBody>
          <a:bodyPr wrap="none">
            <a:spAutoFit/>
          </a:bodyPr>
          <a:lstStyle/>
          <a:p>
            <a:pPr algn="just"/>
            <a:r>
              <a:rPr lang="en-US" b="1" dirty="0">
                <a:solidFill>
                  <a:srgbClr val="FF0000"/>
                </a:solidFill>
              </a:rPr>
              <a:t>Challenges for successfully shutdown</a:t>
            </a:r>
          </a:p>
        </p:txBody>
      </p:sp>
      <p:sp>
        <p:nvSpPr>
          <p:cNvPr id="7" name="Rettangolo 6"/>
          <p:cNvSpPr/>
          <p:nvPr/>
        </p:nvSpPr>
        <p:spPr>
          <a:xfrm>
            <a:off x="235831" y="753998"/>
            <a:ext cx="8676456" cy="461665"/>
          </a:xfrm>
          <a:prstGeom prst="rect">
            <a:avLst/>
          </a:prstGeom>
        </p:spPr>
        <p:txBody>
          <a:bodyPr wrap="square">
            <a:spAutoFit/>
          </a:bodyPr>
          <a:lstStyle/>
          <a:p>
            <a:r>
              <a:rPr lang="it-IT" sz="2400" b="1" dirty="0" smtClean="0">
                <a:solidFill>
                  <a:srgbClr val="002060"/>
                </a:solidFill>
              </a:rPr>
              <a:t>PLANNING TURNAROUND</a:t>
            </a:r>
          </a:p>
        </p:txBody>
      </p:sp>
      <p:sp>
        <p:nvSpPr>
          <p:cNvPr id="2" name="Rettangolo 1"/>
          <p:cNvSpPr/>
          <p:nvPr/>
        </p:nvSpPr>
        <p:spPr>
          <a:xfrm>
            <a:off x="251520" y="1340768"/>
            <a:ext cx="8516751" cy="3323987"/>
          </a:xfrm>
          <a:prstGeom prst="rect">
            <a:avLst/>
          </a:prstGeom>
        </p:spPr>
        <p:txBody>
          <a:bodyPr wrap="square">
            <a:spAutoFit/>
          </a:bodyPr>
          <a:lstStyle/>
          <a:p>
            <a:pPr marL="342900" indent="-342900">
              <a:lnSpc>
                <a:spcPct val="125000"/>
              </a:lnSpc>
              <a:buFont typeface="Arial" panose="020B0604020202020204" pitchFamily="34" charset="0"/>
              <a:buChar char="•"/>
            </a:pPr>
            <a:r>
              <a:rPr lang="en-AU" sz="2400" b="1" dirty="0" smtClean="0">
                <a:solidFill>
                  <a:schemeClr val="tx2"/>
                </a:solidFill>
              </a:rPr>
              <a:t>Pre-STO </a:t>
            </a:r>
            <a:r>
              <a:rPr lang="en-AU" sz="2400" b="1" dirty="0" smtClean="0">
                <a:solidFill>
                  <a:schemeClr val="tx2"/>
                </a:solidFill>
              </a:rPr>
              <a:t>inspection </a:t>
            </a:r>
            <a:r>
              <a:rPr lang="en-AU" sz="2400" b="1" dirty="0" smtClean="0">
                <a:solidFill>
                  <a:schemeClr val="tx2"/>
                </a:solidFill>
              </a:rPr>
              <a:t>organization (up-grade insp. Plan)</a:t>
            </a:r>
            <a:endParaRPr lang="en-AU" sz="2400" b="1" dirty="0" smtClean="0">
              <a:solidFill>
                <a:schemeClr val="tx2"/>
              </a:solidFill>
            </a:endParaRPr>
          </a:p>
          <a:p>
            <a:pPr marL="342900" indent="-342900">
              <a:lnSpc>
                <a:spcPct val="125000"/>
              </a:lnSpc>
              <a:buFont typeface="Arial" panose="020B0604020202020204" pitchFamily="34" charset="0"/>
              <a:buChar char="•"/>
            </a:pPr>
            <a:r>
              <a:rPr lang="en-AU" sz="2400" b="1" dirty="0" smtClean="0">
                <a:solidFill>
                  <a:schemeClr val="tx2"/>
                </a:solidFill>
              </a:rPr>
              <a:t>Inspection preparation (scaffolding, insulation removing, etc.)</a:t>
            </a:r>
          </a:p>
          <a:p>
            <a:pPr marL="342900" indent="-342900">
              <a:lnSpc>
                <a:spcPct val="125000"/>
              </a:lnSpc>
              <a:buFont typeface="Arial" panose="020B0604020202020204" pitchFamily="34" charset="0"/>
              <a:buChar char="•"/>
            </a:pPr>
            <a:r>
              <a:rPr lang="en-AU" sz="2400" b="1" dirty="0" smtClean="0">
                <a:solidFill>
                  <a:schemeClr val="tx2"/>
                </a:solidFill>
              </a:rPr>
              <a:t>Previous </a:t>
            </a:r>
            <a:r>
              <a:rPr lang="en-AU" sz="2400" b="1" dirty="0">
                <a:solidFill>
                  <a:schemeClr val="tx2"/>
                </a:solidFill>
              </a:rPr>
              <a:t>MTA </a:t>
            </a:r>
            <a:r>
              <a:rPr lang="en-AU" sz="2400" b="1" dirty="0" smtClean="0">
                <a:solidFill>
                  <a:schemeClr val="tx2"/>
                </a:solidFill>
              </a:rPr>
              <a:t>findings follow-up</a:t>
            </a:r>
            <a:endParaRPr lang="en-AU" sz="2400" b="1" dirty="0">
              <a:solidFill>
                <a:schemeClr val="tx2"/>
              </a:solidFill>
            </a:endParaRPr>
          </a:p>
          <a:p>
            <a:pPr marL="342900" indent="-342900">
              <a:lnSpc>
                <a:spcPct val="125000"/>
              </a:lnSpc>
              <a:buFont typeface="Arial" panose="020B0604020202020204" pitchFamily="34" charset="0"/>
              <a:buChar char="•"/>
            </a:pPr>
            <a:r>
              <a:rPr lang="en-AU" sz="2400" b="1" dirty="0" smtClean="0">
                <a:solidFill>
                  <a:schemeClr val="tx2"/>
                </a:solidFill>
              </a:rPr>
              <a:t>Scheduling  procurement for </a:t>
            </a:r>
            <a:r>
              <a:rPr lang="en-AU" sz="2400" b="1" dirty="0">
                <a:solidFill>
                  <a:schemeClr val="tx2"/>
                </a:solidFill>
              </a:rPr>
              <a:t>equipment replacement and spare parts </a:t>
            </a:r>
            <a:r>
              <a:rPr lang="en-AU" sz="2400" b="1" dirty="0" smtClean="0">
                <a:solidFill>
                  <a:schemeClr val="tx2"/>
                </a:solidFill>
              </a:rPr>
              <a:t>supply</a:t>
            </a:r>
          </a:p>
          <a:p>
            <a:pPr marL="342900" indent="-342900">
              <a:lnSpc>
                <a:spcPct val="125000"/>
              </a:lnSpc>
              <a:buFont typeface="Arial" panose="020B0604020202020204" pitchFamily="34" charset="0"/>
              <a:buChar char="•"/>
            </a:pPr>
            <a:r>
              <a:rPr lang="en-AU" sz="2400" b="1" dirty="0" smtClean="0">
                <a:solidFill>
                  <a:schemeClr val="tx2"/>
                </a:solidFill>
              </a:rPr>
              <a:t>Contractors selection and commercial agreement</a:t>
            </a:r>
            <a:endParaRPr lang="en-AU" sz="2400" b="1" dirty="0" smtClean="0">
              <a:solidFill>
                <a:schemeClr val="tx2"/>
              </a:solidFill>
            </a:endParaRPr>
          </a:p>
          <a:p>
            <a:pPr marL="342900" indent="-342900">
              <a:lnSpc>
                <a:spcPct val="125000"/>
              </a:lnSpc>
              <a:buFont typeface="Arial" panose="020B0604020202020204" pitchFamily="34" charset="0"/>
              <a:buChar char="•"/>
            </a:pPr>
            <a:r>
              <a:rPr lang="en-AU" sz="2400" b="1" dirty="0" smtClean="0">
                <a:solidFill>
                  <a:schemeClr val="tx2"/>
                </a:solidFill>
              </a:rPr>
              <a:t>Pre-fabrication activities</a:t>
            </a:r>
            <a:endParaRPr lang="en-AU" sz="2400" b="1" dirty="0">
              <a:solidFill>
                <a:schemeClr val="tx2"/>
              </a:solidFill>
            </a:endParaRPr>
          </a:p>
        </p:txBody>
      </p:sp>
    </p:spTree>
    <p:extLst>
      <p:ext uri="{BB962C8B-B14F-4D97-AF65-F5344CB8AC3E}">
        <p14:creationId xmlns:p14="http://schemas.microsoft.com/office/powerpoint/2010/main" val="1740591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Ra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1"/>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p:nvCxnSpPr>
        <p:spPr>
          <a:xfrm>
            <a:off x="0" y="601834"/>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251520" y="195987"/>
            <a:ext cx="3721212" cy="369332"/>
          </a:xfrm>
          <a:prstGeom prst="rect">
            <a:avLst/>
          </a:prstGeom>
        </p:spPr>
        <p:txBody>
          <a:bodyPr wrap="none">
            <a:spAutoFit/>
          </a:bodyPr>
          <a:lstStyle/>
          <a:p>
            <a:pPr algn="just"/>
            <a:r>
              <a:rPr lang="en-US" b="1" dirty="0">
                <a:solidFill>
                  <a:srgbClr val="FF0000"/>
                </a:solidFill>
              </a:rPr>
              <a:t>Challenges for successfully shutdown</a:t>
            </a:r>
          </a:p>
        </p:txBody>
      </p:sp>
      <p:sp>
        <p:nvSpPr>
          <p:cNvPr id="7" name="Rettangolo 6"/>
          <p:cNvSpPr/>
          <p:nvPr/>
        </p:nvSpPr>
        <p:spPr>
          <a:xfrm>
            <a:off x="235831" y="753998"/>
            <a:ext cx="4264161" cy="400110"/>
          </a:xfrm>
          <a:prstGeom prst="rect">
            <a:avLst/>
          </a:prstGeom>
        </p:spPr>
        <p:txBody>
          <a:bodyPr wrap="square">
            <a:spAutoFit/>
          </a:bodyPr>
          <a:lstStyle/>
          <a:p>
            <a:r>
              <a:rPr lang="it-IT" sz="2000" b="1" i="1" dirty="0" smtClean="0">
                <a:solidFill>
                  <a:srgbClr val="002060"/>
                </a:solidFill>
              </a:rPr>
              <a:t>PLANNING </a:t>
            </a:r>
            <a:r>
              <a:rPr lang="it-IT" sz="2000" b="1" i="1" dirty="0" smtClean="0">
                <a:solidFill>
                  <a:srgbClr val="002060"/>
                </a:solidFill>
              </a:rPr>
              <a:t>NEXT TURNAROUND</a:t>
            </a:r>
            <a:endParaRPr lang="it-IT" sz="2000" b="1" i="1" dirty="0" smtClean="0">
              <a:solidFill>
                <a:srgbClr val="002060"/>
              </a:solidFill>
            </a:endParaRPr>
          </a:p>
        </p:txBody>
      </p:sp>
      <p:pic>
        <p:nvPicPr>
          <p:cNvPr id="3" name="Immagine 2"/>
          <p:cNvPicPr>
            <a:picLocks noChangeAspect="1"/>
          </p:cNvPicPr>
          <p:nvPr/>
        </p:nvPicPr>
        <p:blipFill>
          <a:blip r:embed="rId4"/>
          <a:stretch>
            <a:fillRect/>
          </a:stretch>
        </p:blipFill>
        <p:spPr>
          <a:xfrm>
            <a:off x="28842" y="1548698"/>
            <a:ext cx="9115157" cy="4259543"/>
          </a:xfrm>
          <a:prstGeom prst="rect">
            <a:avLst/>
          </a:prstGeom>
          <a:solidFill>
            <a:schemeClr val="bg1"/>
          </a:solidFill>
        </p:spPr>
      </p:pic>
    </p:spTree>
    <p:extLst>
      <p:ext uri="{BB962C8B-B14F-4D97-AF65-F5344CB8AC3E}">
        <p14:creationId xmlns:p14="http://schemas.microsoft.com/office/powerpoint/2010/main" val="2999364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Ra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1"/>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p:nvCxnSpPr>
        <p:spPr>
          <a:xfrm>
            <a:off x="0" y="601834"/>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251520" y="218836"/>
            <a:ext cx="3721212" cy="369332"/>
          </a:xfrm>
          <a:prstGeom prst="rect">
            <a:avLst/>
          </a:prstGeom>
        </p:spPr>
        <p:txBody>
          <a:bodyPr wrap="none">
            <a:spAutoFit/>
          </a:bodyPr>
          <a:lstStyle/>
          <a:p>
            <a:pPr algn="just"/>
            <a:r>
              <a:rPr lang="en-US" b="1" dirty="0">
                <a:solidFill>
                  <a:srgbClr val="FF0000"/>
                </a:solidFill>
              </a:rPr>
              <a:t>Challenges for successfully shutdown</a:t>
            </a:r>
          </a:p>
        </p:txBody>
      </p:sp>
      <p:sp>
        <p:nvSpPr>
          <p:cNvPr id="7" name="Rettangolo 6"/>
          <p:cNvSpPr/>
          <p:nvPr/>
        </p:nvSpPr>
        <p:spPr>
          <a:xfrm>
            <a:off x="266895" y="820671"/>
            <a:ext cx="8676456" cy="400110"/>
          </a:xfrm>
          <a:prstGeom prst="rect">
            <a:avLst/>
          </a:prstGeom>
        </p:spPr>
        <p:txBody>
          <a:bodyPr wrap="square">
            <a:spAutoFit/>
          </a:bodyPr>
          <a:lstStyle/>
          <a:p>
            <a:r>
              <a:rPr lang="it-IT" sz="2000" b="1" dirty="0" smtClean="0">
                <a:solidFill>
                  <a:srgbClr val="002060"/>
                </a:solidFill>
              </a:rPr>
              <a:t>IMPROVEMENT AND REVAMPING ACTIVITIES</a:t>
            </a:r>
          </a:p>
        </p:txBody>
      </p:sp>
      <p:sp>
        <p:nvSpPr>
          <p:cNvPr id="2" name="Rettangolo 1"/>
          <p:cNvSpPr/>
          <p:nvPr/>
        </p:nvSpPr>
        <p:spPr>
          <a:xfrm>
            <a:off x="266894" y="1268760"/>
            <a:ext cx="8553577" cy="1074781"/>
          </a:xfrm>
          <a:prstGeom prst="rect">
            <a:avLst/>
          </a:prstGeom>
        </p:spPr>
        <p:txBody>
          <a:bodyPr wrap="square">
            <a:spAutoFit/>
          </a:bodyPr>
          <a:lstStyle/>
          <a:p>
            <a:pPr algn="just">
              <a:lnSpc>
                <a:spcPct val="114000"/>
              </a:lnSpc>
            </a:pPr>
            <a:r>
              <a:rPr lang="en-US" dirty="0" smtClean="0">
                <a:solidFill>
                  <a:srgbClr val="002060"/>
                </a:solidFill>
              </a:rPr>
              <a:t>Frequently MTA </a:t>
            </a:r>
            <a:r>
              <a:rPr lang="en-US" dirty="0" smtClean="0">
                <a:solidFill>
                  <a:srgbClr val="002060"/>
                </a:solidFill>
              </a:rPr>
              <a:t>not only </a:t>
            </a:r>
            <a:r>
              <a:rPr lang="en-US" dirty="0" smtClean="0">
                <a:solidFill>
                  <a:srgbClr val="002060"/>
                </a:solidFill>
              </a:rPr>
              <a:t>for inspection </a:t>
            </a:r>
            <a:r>
              <a:rPr lang="en-US" dirty="0" smtClean="0">
                <a:solidFill>
                  <a:srgbClr val="002060"/>
                </a:solidFill>
              </a:rPr>
              <a:t>and pure maintenance </a:t>
            </a:r>
            <a:r>
              <a:rPr lang="en-US" dirty="0" smtClean="0">
                <a:solidFill>
                  <a:srgbClr val="002060"/>
                </a:solidFill>
              </a:rPr>
              <a:t>activities, but also capital project may be carried out.</a:t>
            </a:r>
            <a:endParaRPr lang="en-US" dirty="0" smtClean="0">
              <a:solidFill>
                <a:srgbClr val="002060"/>
              </a:solidFill>
            </a:endParaRPr>
          </a:p>
          <a:p>
            <a:pPr algn="just">
              <a:lnSpc>
                <a:spcPct val="114000"/>
              </a:lnSpc>
            </a:pPr>
            <a:r>
              <a:rPr lang="en-US" sz="2000" b="1" dirty="0" smtClean="0">
                <a:solidFill>
                  <a:srgbClr val="002060"/>
                </a:solidFill>
              </a:rPr>
              <a:t>In the worst cases revamping and MTA are done in </a:t>
            </a:r>
            <a:r>
              <a:rPr lang="en-US" sz="2000" b="1" dirty="0" smtClean="0">
                <a:solidFill>
                  <a:srgbClr val="002060"/>
                </a:solidFill>
              </a:rPr>
              <a:t>the same </a:t>
            </a:r>
            <a:r>
              <a:rPr lang="en-US" sz="2000" b="1" dirty="0" smtClean="0">
                <a:solidFill>
                  <a:srgbClr val="002060"/>
                </a:solidFill>
              </a:rPr>
              <a:t>time! </a:t>
            </a:r>
            <a:endParaRPr lang="en-US" sz="2000" b="1" dirty="0">
              <a:solidFill>
                <a:srgbClr val="002060"/>
              </a:solidFill>
            </a:endParaRPr>
          </a:p>
        </p:txBody>
      </p:sp>
      <p:sp>
        <p:nvSpPr>
          <p:cNvPr id="3" name="Rettangolo 2"/>
          <p:cNvSpPr/>
          <p:nvPr/>
        </p:nvSpPr>
        <p:spPr>
          <a:xfrm>
            <a:off x="323661" y="2348880"/>
            <a:ext cx="8496809" cy="2302875"/>
          </a:xfrm>
          <a:prstGeom prst="rect">
            <a:avLst/>
          </a:prstGeom>
        </p:spPr>
        <p:txBody>
          <a:bodyPr wrap="square">
            <a:spAutoFit/>
          </a:bodyPr>
          <a:lstStyle/>
          <a:p>
            <a:pPr algn="just">
              <a:lnSpc>
                <a:spcPct val="114000"/>
              </a:lnSpc>
            </a:pPr>
            <a:r>
              <a:rPr lang="en-US" i="1" dirty="0" smtClean="0">
                <a:solidFill>
                  <a:srgbClr val="002060"/>
                </a:solidFill>
              </a:rPr>
              <a:t>… a smart </a:t>
            </a:r>
            <a:r>
              <a:rPr lang="en-US" i="1" dirty="0" smtClean="0">
                <a:solidFill>
                  <a:srgbClr val="002060"/>
                </a:solidFill>
              </a:rPr>
              <a:t>planning is more and more </a:t>
            </a:r>
            <a:r>
              <a:rPr lang="en-US" i="1" dirty="0" smtClean="0">
                <a:solidFill>
                  <a:srgbClr val="002060"/>
                </a:solidFill>
              </a:rPr>
              <a:t>necessary: </a:t>
            </a:r>
          </a:p>
          <a:p>
            <a:pPr marL="285750" indent="-285750" algn="just">
              <a:lnSpc>
                <a:spcPct val="114000"/>
              </a:lnSpc>
              <a:buFont typeface="Arial" panose="020B0604020202020204" pitchFamily="34" charset="0"/>
              <a:buChar char="•"/>
            </a:pPr>
            <a:r>
              <a:rPr lang="en-US" dirty="0" smtClean="0">
                <a:solidFill>
                  <a:srgbClr val="002060"/>
                </a:solidFill>
              </a:rPr>
              <a:t>Maintenance and capital project can be head to different division</a:t>
            </a:r>
          </a:p>
          <a:p>
            <a:pPr marL="285750" indent="-285750" algn="just">
              <a:lnSpc>
                <a:spcPct val="114000"/>
              </a:lnSpc>
              <a:buFont typeface="Arial" panose="020B0604020202020204" pitchFamily="34" charset="0"/>
              <a:buChar char="•"/>
            </a:pPr>
            <a:r>
              <a:rPr lang="en-US" dirty="0" smtClean="0">
                <a:solidFill>
                  <a:srgbClr val="002060"/>
                </a:solidFill>
              </a:rPr>
              <a:t>Job </a:t>
            </a:r>
            <a:r>
              <a:rPr lang="en-US" dirty="0">
                <a:solidFill>
                  <a:srgbClr val="002060"/>
                </a:solidFill>
              </a:rPr>
              <a:t>list must include both maintenance and revamping activities!</a:t>
            </a:r>
          </a:p>
          <a:p>
            <a:pPr marL="285750" indent="-285750" algn="just">
              <a:lnSpc>
                <a:spcPct val="114000"/>
              </a:lnSpc>
              <a:buFont typeface="Arial" panose="020B0604020202020204" pitchFamily="34" charset="0"/>
              <a:buChar char="•"/>
            </a:pPr>
            <a:r>
              <a:rPr lang="en-US" dirty="0" smtClean="0">
                <a:solidFill>
                  <a:srgbClr val="002060"/>
                </a:solidFill>
              </a:rPr>
              <a:t>Good communication is strategic for success!</a:t>
            </a:r>
          </a:p>
          <a:p>
            <a:pPr marL="285750" indent="-285750" algn="just">
              <a:lnSpc>
                <a:spcPct val="114000"/>
              </a:lnSpc>
              <a:buFont typeface="Arial" panose="020B0604020202020204" pitchFamily="34" charset="0"/>
              <a:buChar char="•"/>
            </a:pPr>
            <a:r>
              <a:rPr lang="en-US" dirty="0" smtClean="0">
                <a:solidFill>
                  <a:srgbClr val="002060"/>
                </a:solidFill>
              </a:rPr>
              <a:t>Maintenance and project are often very closely, some times on the same item. The same managing during the execution is required. </a:t>
            </a:r>
          </a:p>
          <a:p>
            <a:pPr marL="285750" indent="-285750" algn="just">
              <a:lnSpc>
                <a:spcPct val="114000"/>
              </a:lnSpc>
              <a:buFont typeface="Arial" panose="020B0604020202020204" pitchFamily="34" charset="0"/>
              <a:buChar char="•"/>
            </a:pPr>
            <a:endParaRPr lang="en-US" dirty="0" smtClean="0">
              <a:solidFill>
                <a:srgbClr val="002060"/>
              </a:solidFill>
            </a:endParaRPr>
          </a:p>
        </p:txBody>
      </p:sp>
      <p:sp>
        <p:nvSpPr>
          <p:cNvPr id="11" name="Rettangolo 10"/>
          <p:cNvSpPr/>
          <p:nvPr/>
        </p:nvSpPr>
        <p:spPr>
          <a:xfrm>
            <a:off x="251520" y="4869160"/>
            <a:ext cx="8428141" cy="707886"/>
          </a:xfrm>
          <a:prstGeom prst="rect">
            <a:avLst/>
          </a:prstGeom>
        </p:spPr>
        <p:txBody>
          <a:bodyPr wrap="square">
            <a:spAutoFit/>
          </a:bodyPr>
          <a:lstStyle/>
          <a:p>
            <a:pPr algn="ctr"/>
            <a:r>
              <a:rPr lang="en-US" sz="2000" b="1" dirty="0" smtClean="0">
                <a:solidFill>
                  <a:srgbClr val="002060"/>
                </a:solidFill>
              </a:rPr>
              <a:t>Well planned </a:t>
            </a:r>
            <a:r>
              <a:rPr lang="en-US" sz="2000" b="1" dirty="0" smtClean="0">
                <a:solidFill>
                  <a:srgbClr val="002060"/>
                </a:solidFill>
              </a:rPr>
              <a:t>improvement project </a:t>
            </a:r>
            <a:r>
              <a:rPr lang="en-US" sz="2000" b="1" dirty="0" smtClean="0">
                <a:solidFill>
                  <a:srgbClr val="002060"/>
                </a:solidFill>
              </a:rPr>
              <a:t>allows saving time…and in the must of case saving of money </a:t>
            </a:r>
            <a:endParaRPr lang="en-US" sz="2000" b="1" dirty="0">
              <a:solidFill>
                <a:srgbClr val="002060"/>
              </a:solidFill>
            </a:endParaRPr>
          </a:p>
        </p:txBody>
      </p:sp>
    </p:spTree>
    <p:extLst>
      <p:ext uri="{BB962C8B-B14F-4D97-AF65-F5344CB8AC3E}">
        <p14:creationId xmlns:p14="http://schemas.microsoft.com/office/powerpoint/2010/main" val="2933044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Ra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1"/>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p:nvCxnSpPr>
        <p:spPr>
          <a:xfrm>
            <a:off x="0" y="601834"/>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251520" y="218836"/>
            <a:ext cx="3721212" cy="369332"/>
          </a:xfrm>
          <a:prstGeom prst="rect">
            <a:avLst/>
          </a:prstGeom>
        </p:spPr>
        <p:txBody>
          <a:bodyPr wrap="none">
            <a:spAutoFit/>
          </a:bodyPr>
          <a:lstStyle/>
          <a:p>
            <a:pPr algn="just"/>
            <a:r>
              <a:rPr lang="en-US" b="1" dirty="0">
                <a:solidFill>
                  <a:srgbClr val="FF0000"/>
                </a:solidFill>
              </a:rPr>
              <a:t>Challenges for successfully shutdown</a:t>
            </a:r>
          </a:p>
        </p:txBody>
      </p:sp>
      <p:sp>
        <p:nvSpPr>
          <p:cNvPr id="7" name="Rettangolo 6"/>
          <p:cNvSpPr/>
          <p:nvPr/>
        </p:nvSpPr>
        <p:spPr>
          <a:xfrm>
            <a:off x="266895" y="820671"/>
            <a:ext cx="8676456" cy="400110"/>
          </a:xfrm>
          <a:prstGeom prst="rect">
            <a:avLst/>
          </a:prstGeom>
        </p:spPr>
        <p:txBody>
          <a:bodyPr wrap="square">
            <a:spAutoFit/>
          </a:bodyPr>
          <a:lstStyle/>
          <a:p>
            <a:r>
              <a:rPr lang="it-IT" sz="2000" b="1" dirty="0" smtClean="0">
                <a:solidFill>
                  <a:srgbClr val="002060"/>
                </a:solidFill>
              </a:rPr>
              <a:t>SOME OTHERS ASSET </a:t>
            </a:r>
            <a:r>
              <a:rPr lang="it-IT" sz="2000" b="1" dirty="0" smtClean="0">
                <a:solidFill>
                  <a:srgbClr val="002060"/>
                </a:solidFill>
              </a:rPr>
              <a:t>INTEGRITY IMPACT ON STO JOB-LIST</a:t>
            </a:r>
          </a:p>
        </p:txBody>
      </p:sp>
      <p:sp>
        <p:nvSpPr>
          <p:cNvPr id="2" name="Rettangolo 1"/>
          <p:cNvSpPr/>
          <p:nvPr/>
        </p:nvSpPr>
        <p:spPr>
          <a:xfrm>
            <a:off x="220322" y="1268760"/>
            <a:ext cx="8769601" cy="2031325"/>
          </a:xfrm>
          <a:prstGeom prst="rect">
            <a:avLst/>
          </a:prstGeom>
        </p:spPr>
        <p:txBody>
          <a:bodyPr wrap="square">
            <a:spAutoFit/>
          </a:bodyPr>
          <a:lstStyle/>
          <a:p>
            <a:pPr algn="just">
              <a:lnSpc>
                <a:spcPct val="150000"/>
              </a:lnSpc>
            </a:pPr>
            <a:r>
              <a:rPr lang="en-US" sz="2000" dirty="0" smtClean="0">
                <a:solidFill>
                  <a:srgbClr val="002060"/>
                </a:solidFill>
              </a:rPr>
              <a:t>Not Only static equipment experience inspection and maintenance activities. </a:t>
            </a:r>
          </a:p>
          <a:p>
            <a:pPr algn="just">
              <a:lnSpc>
                <a:spcPct val="150000"/>
              </a:lnSpc>
            </a:pPr>
            <a:r>
              <a:rPr lang="en-US" sz="2000" dirty="0" smtClean="0">
                <a:solidFill>
                  <a:srgbClr val="002060"/>
                </a:solidFill>
              </a:rPr>
              <a:t>Also process instruments, such as CRITICAL control valves or </a:t>
            </a:r>
            <a:r>
              <a:rPr lang="en-US" sz="2000" dirty="0" err="1" smtClean="0">
                <a:solidFill>
                  <a:srgbClr val="002060"/>
                </a:solidFill>
              </a:rPr>
              <a:t>trasducers</a:t>
            </a:r>
            <a:r>
              <a:rPr lang="en-US" sz="2000" dirty="0" smtClean="0">
                <a:solidFill>
                  <a:srgbClr val="002060"/>
                </a:solidFill>
              </a:rPr>
              <a:t> are undergone to maintenance, check or tests</a:t>
            </a:r>
            <a:endParaRPr lang="en-US" sz="2000" dirty="0" smtClean="0">
              <a:solidFill>
                <a:srgbClr val="002060"/>
              </a:solidFill>
            </a:endParaRPr>
          </a:p>
          <a:p>
            <a:pPr algn="just">
              <a:lnSpc>
                <a:spcPct val="150000"/>
              </a:lnSpc>
            </a:pPr>
            <a:endParaRPr lang="en-US" sz="2400" b="1" dirty="0">
              <a:solidFill>
                <a:srgbClr val="002060"/>
              </a:solidFill>
            </a:endParaRPr>
          </a:p>
        </p:txBody>
      </p:sp>
      <p:sp>
        <p:nvSpPr>
          <p:cNvPr id="3" name="Rettangolo 2"/>
          <p:cNvSpPr/>
          <p:nvPr/>
        </p:nvSpPr>
        <p:spPr>
          <a:xfrm>
            <a:off x="395536" y="2700417"/>
            <a:ext cx="7632847" cy="461665"/>
          </a:xfrm>
          <a:prstGeom prst="rect">
            <a:avLst/>
          </a:prstGeom>
        </p:spPr>
        <p:txBody>
          <a:bodyPr wrap="square">
            <a:spAutoFit/>
          </a:bodyPr>
          <a:lstStyle/>
          <a:p>
            <a:pPr algn="just"/>
            <a:r>
              <a:rPr lang="en-US" sz="2400" b="1" dirty="0" smtClean="0">
                <a:solidFill>
                  <a:srgbClr val="002060"/>
                </a:solidFill>
              </a:rPr>
              <a:t>Loop-check and EIV tests are carried out before star-up </a:t>
            </a:r>
            <a:endParaRPr lang="en-US" sz="2400" b="1" dirty="0">
              <a:solidFill>
                <a:srgbClr val="002060"/>
              </a:solidFill>
            </a:endParaRPr>
          </a:p>
        </p:txBody>
      </p:sp>
      <p:sp>
        <p:nvSpPr>
          <p:cNvPr id="10" name="Rettangolo 9"/>
          <p:cNvSpPr/>
          <p:nvPr/>
        </p:nvSpPr>
        <p:spPr>
          <a:xfrm>
            <a:off x="6351063" y="3995678"/>
            <a:ext cx="2592288" cy="2862322"/>
          </a:xfrm>
          <a:prstGeom prst="rect">
            <a:avLst/>
          </a:prstGeom>
        </p:spPr>
        <p:txBody>
          <a:bodyPr wrap="square">
            <a:spAutoFit/>
          </a:bodyPr>
          <a:lstStyle/>
          <a:p>
            <a:pPr algn="just"/>
            <a:r>
              <a:rPr lang="en-US" sz="2000" b="1" dirty="0" smtClean="0">
                <a:solidFill>
                  <a:srgbClr val="002060"/>
                </a:solidFill>
              </a:rPr>
              <a:t>All critical transducers or switch are tested before start-up, as well the good functionality of actuators to make sure safety sequences are available during operation</a:t>
            </a:r>
            <a:endParaRPr lang="en-US" sz="2000" b="1" dirty="0">
              <a:solidFill>
                <a:srgbClr val="002060"/>
              </a:solidFill>
            </a:endParaRPr>
          </a:p>
        </p:txBody>
      </p:sp>
      <p:pic>
        <p:nvPicPr>
          <p:cNvPr id="9" name="Immagine 8"/>
          <p:cNvPicPr>
            <a:picLocks noChangeAspect="1"/>
          </p:cNvPicPr>
          <p:nvPr/>
        </p:nvPicPr>
        <p:blipFill rotWithShape="1">
          <a:blip r:embed="rId4"/>
          <a:srcRect l="4720" t="12201" r="36613" b="17101"/>
          <a:stretch/>
        </p:blipFill>
        <p:spPr>
          <a:xfrm>
            <a:off x="10194" y="3179284"/>
            <a:ext cx="5353894" cy="3629150"/>
          </a:xfrm>
          <a:prstGeom prst="rect">
            <a:avLst/>
          </a:prstGeom>
        </p:spPr>
      </p:pic>
    </p:spTree>
    <p:extLst>
      <p:ext uri="{BB962C8B-B14F-4D97-AF65-F5344CB8AC3E}">
        <p14:creationId xmlns:p14="http://schemas.microsoft.com/office/powerpoint/2010/main" val="2839972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Ra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1"/>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p:nvCxnSpPr>
        <p:spPr>
          <a:xfrm>
            <a:off x="0" y="601834"/>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482352" y="195987"/>
            <a:ext cx="3721212" cy="369332"/>
          </a:xfrm>
          <a:prstGeom prst="rect">
            <a:avLst/>
          </a:prstGeom>
        </p:spPr>
        <p:txBody>
          <a:bodyPr wrap="none">
            <a:spAutoFit/>
          </a:bodyPr>
          <a:lstStyle/>
          <a:p>
            <a:pPr algn="just"/>
            <a:r>
              <a:rPr lang="en-US" b="1" dirty="0">
                <a:solidFill>
                  <a:srgbClr val="FF0000"/>
                </a:solidFill>
              </a:rPr>
              <a:t>Challenges for successfully shutdown</a:t>
            </a:r>
          </a:p>
        </p:txBody>
      </p:sp>
      <p:sp>
        <p:nvSpPr>
          <p:cNvPr id="7" name="Rettangolo 6"/>
          <p:cNvSpPr/>
          <p:nvPr/>
        </p:nvSpPr>
        <p:spPr>
          <a:xfrm>
            <a:off x="288032" y="757889"/>
            <a:ext cx="8676456" cy="794064"/>
          </a:xfrm>
          <a:prstGeom prst="rect">
            <a:avLst/>
          </a:prstGeom>
        </p:spPr>
        <p:txBody>
          <a:bodyPr wrap="square">
            <a:spAutoFit/>
          </a:bodyPr>
          <a:lstStyle/>
          <a:p>
            <a:pPr>
              <a:lnSpc>
                <a:spcPct val="114000"/>
              </a:lnSpc>
            </a:pPr>
            <a:r>
              <a:rPr lang="en-US" sz="2000" b="1" dirty="0" smtClean="0">
                <a:solidFill>
                  <a:srgbClr val="002060"/>
                </a:solidFill>
              </a:rPr>
              <a:t>CHALLENGES FOR SUCCESSFULLY SHUTDOWN: </a:t>
            </a:r>
          </a:p>
          <a:p>
            <a:pPr>
              <a:lnSpc>
                <a:spcPct val="114000"/>
              </a:lnSpc>
            </a:pPr>
            <a:r>
              <a:rPr lang="en-US" sz="2000" b="1" dirty="0" smtClean="0">
                <a:solidFill>
                  <a:srgbClr val="002060"/>
                </a:solidFill>
              </a:rPr>
              <a:t>When a design improvement make more relaxing STO execution</a:t>
            </a:r>
          </a:p>
        </p:txBody>
      </p:sp>
      <p:sp>
        <p:nvSpPr>
          <p:cNvPr id="9" name="Rettangolo 8"/>
          <p:cNvSpPr/>
          <p:nvPr/>
        </p:nvSpPr>
        <p:spPr>
          <a:xfrm>
            <a:off x="179512" y="1772816"/>
            <a:ext cx="8784976" cy="461665"/>
          </a:xfrm>
          <a:prstGeom prst="rect">
            <a:avLst/>
          </a:prstGeom>
        </p:spPr>
        <p:txBody>
          <a:bodyPr wrap="square">
            <a:spAutoFit/>
          </a:bodyPr>
          <a:lstStyle/>
          <a:p>
            <a:r>
              <a:rPr lang="en-US" sz="2400" b="1" dirty="0" smtClean="0">
                <a:solidFill>
                  <a:srgbClr val="002060"/>
                </a:solidFill>
              </a:rPr>
              <a:t>CASE STUDY 1</a:t>
            </a:r>
            <a:r>
              <a:rPr lang="en-US" sz="2400" dirty="0" smtClean="0">
                <a:solidFill>
                  <a:srgbClr val="002060"/>
                </a:solidFill>
              </a:rPr>
              <a:t>. </a:t>
            </a:r>
            <a:r>
              <a:rPr lang="en-US" sz="2400" b="1" dirty="0" smtClean="0">
                <a:solidFill>
                  <a:srgbClr val="002060"/>
                </a:solidFill>
              </a:rPr>
              <a:t>Revamping on WHB in a sulfur recovery unit</a:t>
            </a:r>
            <a:endParaRPr lang="en-US" sz="2400" b="1" dirty="0">
              <a:solidFill>
                <a:srgbClr val="FF0000"/>
              </a:solidFill>
            </a:endParaRPr>
          </a:p>
        </p:txBody>
      </p:sp>
      <p:pic>
        <p:nvPicPr>
          <p:cNvPr id="8" name="Immagine 7"/>
          <p:cNvPicPr>
            <a:picLocks noChangeAspect="1"/>
          </p:cNvPicPr>
          <p:nvPr/>
        </p:nvPicPr>
        <p:blipFill rotWithShape="1">
          <a:blip r:embed="rId4"/>
          <a:srcRect l="388" t="35300" r="55118" b="18161"/>
          <a:stretch/>
        </p:blipFill>
        <p:spPr>
          <a:xfrm>
            <a:off x="489642" y="2722934"/>
            <a:ext cx="3706631" cy="2180810"/>
          </a:xfrm>
          <a:prstGeom prst="rect">
            <a:avLst/>
          </a:prstGeom>
        </p:spPr>
      </p:pic>
      <p:sp>
        <p:nvSpPr>
          <p:cNvPr id="10" name="Rettangolo 9"/>
          <p:cNvSpPr/>
          <p:nvPr/>
        </p:nvSpPr>
        <p:spPr>
          <a:xfrm>
            <a:off x="4427984" y="3066273"/>
            <a:ext cx="4104456" cy="338554"/>
          </a:xfrm>
          <a:prstGeom prst="rect">
            <a:avLst/>
          </a:prstGeom>
        </p:spPr>
        <p:txBody>
          <a:bodyPr wrap="square">
            <a:spAutoFit/>
          </a:bodyPr>
          <a:lstStyle/>
          <a:p>
            <a:r>
              <a:rPr lang="en-US" sz="1600" b="1" i="1" dirty="0" smtClean="0">
                <a:solidFill>
                  <a:srgbClr val="002060"/>
                </a:solidFill>
              </a:rPr>
              <a:t>Refractory degradation on WHB tube-sheet</a:t>
            </a:r>
            <a:endParaRPr lang="en-US" sz="1600" b="1" i="1" dirty="0" smtClean="0">
              <a:solidFill>
                <a:srgbClr val="002060"/>
              </a:solidFill>
            </a:endParaRPr>
          </a:p>
        </p:txBody>
      </p:sp>
      <p:pic>
        <p:nvPicPr>
          <p:cNvPr id="11" name="Picture 5" descr="092H01_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8898" y="3412388"/>
            <a:ext cx="2045157" cy="153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E01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6063" y="3417078"/>
            <a:ext cx="2052638"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4283968" y="3068960"/>
            <a:ext cx="4391937" cy="198710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38125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Ra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1"/>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p:nvCxnSpPr>
        <p:spPr>
          <a:xfrm>
            <a:off x="0" y="601834"/>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5148064" y="140169"/>
            <a:ext cx="3477914" cy="461665"/>
          </a:xfrm>
          <a:prstGeom prst="rect">
            <a:avLst/>
          </a:prstGeom>
        </p:spPr>
        <p:txBody>
          <a:bodyPr vert="horz" lIns="91440" tIns="45720" rIns="91440" bIns="45720" rtlCol="0" anchor="ctr">
            <a:noAutofit/>
          </a:bodyPr>
          <a:lstStyle/>
          <a:p>
            <a:pPr>
              <a:spcBef>
                <a:spcPct val="0"/>
              </a:spcBef>
            </a:pPr>
            <a:r>
              <a:rPr lang="en-GB" b="1" i="1" dirty="0">
                <a:solidFill>
                  <a:schemeClr val="tx2">
                    <a:lumMod val="75000"/>
                  </a:schemeClr>
                </a:solidFill>
                <a:latin typeface="+mj-lt"/>
                <a:ea typeface="+mj-ea"/>
                <a:cs typeface="+mj-cs"/>
              </a:rPr>
              <a:t>Shutdown Planning And Execution</a:t>
            </a:r>
          </a:p>
        </p:txBody>
      </p:sp>
      <p:sp>
        <p:nvSpPr>
          <p:cNvPr id="8" name="Rettangolo 7"/>
          <p:cNvSpPr/>
          <p:nvPr/>
        </p:nvSpPr>
        <p:spPr>
          <a:xfrm>
            <a:off x="107504" y="186336"/>
            <a:ext cx="1097801" cy="369332"/>
          </a:xfrm>
          <a:prstGeom prst="rect">
            <a:avLst/>
          </a:prstGeom>
        </p:spPr>
        <p:txBody>
          <a:bodyPr wrap="none">
            <a:spAutoFit/>
          </a:bodyPr>
          <a:lstStyle/>
          <a:p>
            <a:r>
              <a:rPr lang="en-GB" b="1" dirty="0" smtClean="0">
                <a:solidFill>
                  <a:srgbClr val="C00000"/>
                </a:solidFill>
              </a:rPr>
              <a:t>Summary</a:t>
            </a:r>
            <a:endParaRPr lang="en-GB" dirty="0"/>
          </a:p>
        </p:txBody>
      </p:sp>
      <p:sp>
        <p:nvSpPr>
          <p:cNvPr id="9" name="Rettangolo 8"/>
          <p:cNvSpPr/>
          <p:nvPr/>
        </p:nvSpPr>
        <p:spPr>
          <a:xfrm>
            <a:off x="395536" y="1340768"/>
            <a:ext cx="8587347" cy="3502882"/>
          </a:xfrm>
          <a:prstGeom prst="rect">
            <a:avLst/>
          </a:prstGeom>
        </p:spPr>
        <p:txBody>
          <a:bodyPr wrap="square">
            <a:spAutoFit/>
          </a:bodyPr>
          <a:lstStyle/>
          <a:p>
            <a:pPr marL="457200" indent="-457200" algn="just">
              <a:lnSpc>
                <a:spcPct val="114000"/>
              </a:lnSpc>
              <a:buFont typeface="Wingdings" panose="05000000000000000000" pitchFamily="2" charset="2"/>
              <a:buChar char="Ø"/>
            </a:pPr>
            <a:r>
              <a:rPr lang="en-US" sz="2800" b="1" dirty="0" err="1" smtClean="0">
                <a:solidFill>
                  <a:srgbClr val="002060"/>
                </a:solidFill>
              </a:rPr>
              <a:t>Milazzo</a:t>
            </a:r>
            <a:r>
              <a:rPr lang="en-US" sz="2800" b="1" dirty="0" smtClean="0">
                <a:solidFill>
                  <a:srgbClr val="002060"/>
                </a:solidFill>
              </a:rPr>
              <a:t> Refinery, an overview</a:t>
            </a:r>
          </a:p>
          <a:p>
            <a:pPr marL="457200" indent="-457200" algn="just">
              <a:lnSpc>
                <a:spcPct val="114000"/>
              </a:lnSpc>
              <a:buFont typeface="Wingdings" panose="05000000000000000000" pitchFamily="2" charset="2"/>
              <a:buChar char="Ø"/>
            </a:pPr>
            <a:r>
              <a:rPr lang="en-US" sz="2800" b="1" dirty="0" smtClean="0">
                <a:solidFill>
                  <a:srgbClr val="002060"/>
                </a:solidFill>
              </a:rPr>
              <a:t>Asset Integrity: key aspects</a:t>
            </a:r>
          </a:p>
          <a:p>
            <a:pPr marL="457200" indent="-457200" algn="just">
              <a:lnSpc>
                <a:spcPct val="114000"/>
              </a:lnSpc>
              <a:buFont typeface="Wingdings" panose="05000000000000000000" pitchFamily="2" charset="2"/>
              <a:buChar char="Ø"/>
            </a:pPr>
            <a:r>
              <a:rPr lang="en-US" sz="2800" b="1" dirty="0" smtClean="0">
                <a:solidFill>
                  <a:srgbClr val="002060"/>
                </a:solidFill>
              </a:rPr>
              <a:t>Asset integrity: critical asset ICE selection</a:t>
            </a:r>
          </a:p>
          <a:p>
            <a:pPr marL="457200" indent="-457200" algn="just">
              <a:lnSpc>
                <a:spcPct val="114000"/>
              </a:lnSpc>
              <a:buFont typeface="Wingdings" panose="05000000000000000000" pitchFamily="2" charset="2"/>
              <a:buChar char="Ø"/>
            </a:pPr>
            <a:r>
              <a:rPr lang="en-US" sz="2800" b="1" dirty="0" smtClean="0">
                <a:solidFill>
                  <a:srgbClr val="002060"/>
                </a:solidFill>
              </a:rPr>
              <a:t>Challenges </a:t>
            </a:r>
            <a:r>
              <a:rPr lang="en-US" sz="2800" b="1" dirty="0" smtClean="0">
                <a:solidFill>
                  <a:srgbClr val="002060"/>
                </a:solidFill>
              </a:rPr>
              <a:t>for successfully shutdown</a:t>
            </a:r>
          </a:p>
          <a:p>
            <a:pPr marL="457200" indent="-457200" algn="just">
              <a:lnSpc>
                <a:spcPct val="114000"/>
              </a:lnSpc>
              <a:buFont typeface="Wingdings" panose="05000000000000000000" pitchFamily="2" charset="2"/>
              <a:buChar char="Ø"/>
            </a:pPr>
            <a:r>
              <a:rPr lang="en-US" sz="2800" b="1" dirty="0" smtClean="0">
                <a:solidFill>
                  <a:srgbClr val="002060"/>
                </a:solidFill>
              </a:rPr>
              <a:t>Inspection Plan</a:t>
            </a:r>
            <a:endParaRPr lang="en-US" sz="2800" b="1" dirty="0" smtClean="0">
              <a:solidFill>
                <a:srgbClr val="002060"/>
              </a:solidFill>
            </a:endParaRPr>
          </a:p>
          <a:p>
            <a:pPr marL="457200" indent="-457200" algn="just">
              <a:lnSpc>
                <a:spcPct val="114000"/>
              </a:lnSpc>
              <a:buFont typeface="Wingdings" panose="05000000000000000000" pitchFamily="2" charset="2"/>
              <a:buChar char="Ø"/>
            </a:pPr>
            <a:r>
              <a:rPr lang="en-US" sz="2800" b="1" dirty="0" smtClean="0">
                <a:solidFill>
                  <a:srgbClr val="002060"/>
                </a:solidFill>
              </a:rPr>
              <a:t>How to planning a STO</a:t>
            </a:r>
            <a:endParaRPr lang="en-US" sz="2800" b="1" dirty="0" smtClean="0">
              <a:solidFill>
                <a:srgbClr val="002060"/>
              </a:solidFill>
            </a:endParaRPr>
          </a:p>
          <a:p>
            <a:pPr marL="457200" indent="-457200" algn="just">
              <a:lnSpc>
                <a:spcPct val="114000"/>
              </a:lnSpc>
              <a:buFont typeface="Wingdings" panose="05000000000000000000" pitchFamily="2" charset="2"/>
              <a:buChar char="Ø"/>
            </a:pPr>
            <a:r>
              <a:rPr lang="en-US" sz="2800" b="1" dirty="0" smtClean="0">
                <a:solidFill>
                  <a:srgbClr val="002060"/>
                </a:solidFill>
              </a:rPr>
              <a:t>Case study of reliability improvements</a:t>
            </a:r>
          </a:p>
        </p:txBody>
      </p:sp>
    </p:spTree>
    <p:extLst>
      <p:ext uri="{BB962C8B-B14F-4D97-AF65-F5344CB8AC3E}">
        <p14:creationId xmlns:p14="http://schemas.microsoft.com/office/powerpoint/2010/main" val="2172015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35496" y="692696"/>
            <a:ext cx="8386849" cy="400110"/>
          </a:xfrm>
          <a:prstGeom prst="rect">
            <a:avLst/>
          </a:prstGeom>
        </p:spPr>
        <p:txBody>
          <a:bodyPr wrap="square">
            <a:spAutoFit/>
          </a:bodyPr>
          <a:lstStyle/>
          <a:p>
            <a:r>
              <a:rPr lang="it-IT" sz="2000" b="1" dirty="0" smtClean="0">
                <a:solidFill>
                  <a:srgbClr val="002060"/>
                </a:solidFill>
              </a:rPr>
              <a:t>CASE STUDY 1- WHB of SRU </a:t>
            </a:r>
            <a:r>
              <a:rPr lang="it-IT" sz="2000" b="1" dirty="0" err="1" smtClean="0">
                <a:solidFill>
                  <a:srgbClr val="002060"/>
                </a:solidFill>
              </a:rPr>
              <a:t>unit</a:t>
            </a:r>
            <a:r>
              <a:rPr lang="it-IT" sz="2000" b="1" dirty="0" smtClean="0">
                <a:solidFill>
                  <a:srgbClr val="002060"/>
                </a:solidFill>
              </a:rPr>
              <a:t> </a:t>
            </a:r>
            <a:r>
              <a:rPr lang="it-IT" sz="2000" b="1" dirty="0" err="1" smtClean="0">
                <a:solidFill>
                  <a:srgbClr val="002060"/>
                </a:solidFill>
              </a:rPr>
              <a:t>revamping</a:t>
            </a:r>
            <a:endParaRPr lang="it-IT" sz="2000" b="1" dirty="0" smtClean="0">
              <a:solidFill>
                <a:srgbClr val="002060"/>
              </a:solidFill>
            </a:endParaRPr>
          </a:p>
        </p:txBody>
      </p:sp>
      <p:sp>
        <p:nvSpPr>
          <p:cNvPr id="17" name="Rettangolo 16"/>
          <p:cNvSpPr/>
          <p:nvPr/>
        </p:nvSpPr>
        <p:spPr>
          <a:xfrm>
            <a:off x="187996" y="1126192"/>
            <a:ext cx="8961811" cy="448584"/>
          </a:xfrm>
          <a:prstGeom prst="rect">
            <a:avLst/>
          </a:prstGeom>
        </p:spPr>
        <p:txBody>
          <a:bodyPr wrap="square">
            <a:spAutoFit/>
          </a:bodyPr>
          <a:lstStyle/>
          <a:p>
            <a:pPr algn="just">
              <a:lnSpc>
                <a:spcPct val="125000"/>
              </a:lnSpc>
            </a:pPr>
            <a:r>
              <a:rPr lang="en-US" sz="2000" dirty="0" smtClean="0">
                <a:solidFill>
                  <a:srgbClr val="002060"/>
                </a:solidFill>
              </a:rPr>
              <a:t>Mechanical improvements on welding joint tubes/Tube sheet</a:t>
            </a:r>
            <a:endParaRPr lang="en-US" sz="2000" dirty="0" smtClean="0">
              <a:solidFill>
                <a:srgbClr val="002060"/>
              </a:solidFill>
            </a:endParaRPr>
          </a:p>
        </p:txBody>
      </p:sp>
      <p:sp>
        <p:nvSpPr>
          <p:cNvPr id="8" name="Rectangle 6"/>
          <p:cNvSpPr>
            <a:spLocks noChangeArrowheads="1"/>
          </p:cNvSpPr>
          <p:nvPr/>
        </p:nvSpPr>
        <p:spPr bwMode="auto">
          <a:xfrm>
            <a:off x="0" y="1895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9" name="Rectangle 7"/>
          <p:cNvSpPr>
            <a:spLocks noChangeArrowheads="1"/>
          </p:cNvSpPr>
          <p:nvPr/>
        </p:nvSpPr>
        <p:spPr bwMode="auto">
          <a:xfrm>
            <a:off x="0" y="3333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1" name="Rectangle 9"/>
          <p:cNvSpPr>
            <a:spLocks noChangeArrowheads="1"/>
          </p:cNvSpPr>
          <p:nvPr/>
        </p:nvSpPr>
        <p:spPr bwMode="auto">
          <a:xfrm>
            <a:off x="450850" y="6858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4" name="Rettangolo 23"/>
          <p:cNvSpPr/>
          <p:nvPr/>
        </p:nvSpPr>
        <p:spPr>
          <a:xfrm>
            <a:off x="572902" y="3601870"/>
            <a:ext cx="2520280" cy="369332"/>
          </a:xfrm>
          <a:prstGeom prst="rect">
            <a:avLst/>
          </a:prstGeom>
        </p:spPr>
        <p:txBody>
          <a:bodyPr wrap="square">
            <a:spAutoFit/>
          </a:bodyPr>
          <a:lstStyle/>
          <a:p>
            <a:pPr algn="just"/>
            <a:r>
              <a:rPr lang="en-US" b="1" dirty="0" smtClean="0">
                <a:solidFill>
                  <a:srgbClr val="002060"/>
                </a:solidFill>
              </a:rPr>
              <a:t>Original configuration</a:t>
            </a:r>
            <a:endParaRPr lang="en-US" b="1" dirty="0" smtClean="0">
              <a:solidFill>
                <a:srgbClr val="002060"/>
              </a:solidFill>
            </a:endParaRPr>
          </a:p>
        </p:txBody>
      </p:sp>
      <p:pic>
        <p:nvPicPr>
          <p:cNvPr id="4098" name="Immagine 1"/>
          <p:cNvPicPr>
            <a:picLocks noChangeAspect="1" noChangeArrowheads="1"/>
          </p:cNvPicPr>
          <p:nvPr/>
        </p:nvPicPr>
        <p:blipFill>
          <a:blip r:embed="rId2" cstate="print">
            <a:extLst>
              <a:ext uri="{28A0092B-C50C-407E-A947-70E740481C1C}">
                <a14:useLocalDpi xmlns:a14="http://schemas.microsoft.com/office/drawing/2010/main" val="0"/>
              </a:ext>
            </a:extLst>
          </a:blip>
          <a:srcRect l="34331" t="36220" r="34724" b="19597"/>
          <a:stretch>
            <a:fillRect/>
          </a:stretch>
        </p:blipFill>
        <p:spPr bwMode="auto">
          <a:xfrm>
            <a:off x="645927" y="1579572"/>
            <a:ext cx="2464966" cy="199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l="27342" t="48154" r="54390" b="26212"/>
          <a:stretch>
            <a:fillRect/>
          </a:stretch>
        </p:blipFill>
        <p:spPr bwMode="auto">
          <a:xfrm>
            <a:off x="6327408" y="1431795"/>
            <a:ext cx="2602757" cy="1847118"/>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rotWithShape="1">
          <a:blip r:embed="rId4" cstate="print">
            <a:extLst>
              <a:ext uri="{28A0092B-C50C-407E-A947-70E740481C1C}">
                <a14:useLocalDpi xmlns:a14="http://schemas.microsoft.com/office/drawing/2010/main" val="0"/>
              </a:ext>
            </a:extLst>
          </a:blip>
          <a:srcRect l="-9237" t="-35941" r="16653" b="63273"/>
          <a:stretch/>
        </p:blipFill>
        <p:spPr>
          <a:xfrm>
            <a:off x="4287868" y="1759572"/>
            <a:ext cx="2039540" cy="1200606"/>
          </a:xfrm>
          <a:prstGeom prst="rect">
            <a:avLst/>
          </a:prstGeom>
        </p:spPr>
      </p:pic>
      <p:sp>
        <p:nvSpPr>
          <p:cNvPr id="23" name="Rettangolo 22"/>
          <p:cNvSpPr/>
          <p:nvPr/>
        </p:nvSpPr>
        <p:spPr>
          <a:xfrm>
            <a:off x="35496" y="215831"/>
            <a:ext cx="6041654" cy="369332"/>
          </a:xfrm>
          <a:prstGeom prst="rect">
            <a:avLst/>
          </a:prstGeom>
        </p:spPr>
        <p:txBody>
          <a:bodyPr wrap="none">
            <a:spAutoFit/>
          </a:bodyPr>
          <a:lstStyle/>
          <a:p>
            <a:pPr algn="just"/>
            <a:r>
              <a:rPr lang="en-US" b="1" dirty="0">
                <a:solidFill>
                  <a:srgbClr val="FF0000"/>
                </a:solidFill>
              </a:rPr>
              <a:t>Challenges for successfully </a:t>
            </a:r>
            <a:r>
              <a:rPr lang="en-US" b="1" dirty="0" smtClean="0">
                <a:solidFill>
                  <a:srgbClr val="FF0000"/>
                </a:solidFill>
              </a:rPr>
              <a:t>shutdown-improvement reliability</a:t>
            </a:r>
            <a:endParaRPr lang="en-US" b="1" dirty="0">
              <a:solidFill>
                <a:srgbClr val="FF0000"/>
              </a:solidFill>
            </a:endParaRPr>
          </a:p>
        </p:txBody>
      </p:sp>
      <p:sp>
        <p:nvSpPr>
          <p:cNvPr id="25" name="Rettangolo 24"/>
          <p:cNvSpPr/>
          <p:nvPr/>
        </p:nvSpPr>
        <p:spPr>
          <a:xfrm>
            <a:off x="3923928" y="3328731"/>
            <a:ext cx="5151069" cy="646331"/>
          </a:xfrm>
          <a:prstGeom prst="rect">
            <a:avLst/>
          </a:prstGeom>
        </p:spPr>
        <p:txBody>
          <a:bodyPr wrap="square">
            <a:spAutoFit/>
          </a:bodyPr>
          <a:lstStyle/>
          <a:p>
            <a:pPr algn="just"/>
            <a:r>
              <a:rPr lang="en-US" b="1" dirty="0" smtClean="0">
                <a:solidFill>
                  <a:srgbClr val="002060"/>
                </a:solidFill>
              </a:rPr>
              <a:t>Modified configuration, allowing a more efficient heat transmission avoiding damage on tube sheet</a:t>
            </a:r>
            <a:endParaRPr lang="en-US" b="1" dirty="0" smtClean="0">
              <a:solidFill>
                <a:srgbClr val="002060"/>
              </a:solidFill>
            </a:endParaRPr>
          </a:p>
        </p:txBody>
      </p:sp>
      <p:pic>
        <p:nvPicPr>
          <p:cNvPr id="27" name="Immagin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839" t="19844" r="22578" b="29187"/>
          <a:stretch/>
        </p:blipFill>
        <p:spPr bwMode="auto">
          <a:xfrm>
            <a:off x="3655329" y="4618758"/>
            <a:ext cx="3580892" cy="175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magin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6221" y="4404645"/>
            <a:ext cx="1770598" cy="1327948"/>
          </a:xfrm>
          <a:prstGeom prst="rect">
            <a:avLst/>
          </a:prstGeom>
        </p:spPr>
      </p:pic>
      <p:pic>
        <p:nvPicPr>
          <p:cNvPr id="29" name="Immagin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0462" y="5661357"/>
            <a:ext cx="1587115" cy="1190336"/>
          </a:xfrm>
          <a:prstGeom prst="rect">
            <a:avLst/>
          </a:prstGeom>
        </p:spPr>
      </p:pic>
      <p:pic>
        <p:nvPicPr>
          <p:cNvPr id="30" name="Immagin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40" y="4869160"/>
            <a:ext cx="2280592" cy="1710445"/>
          </a:xfrm>
          <a:prstGeom prst="rect">
            <a:avLst/>
          </a:prstGeom>
        </p:spPr>
      </p:pic>
      <p:sp>
        <p:nvSpPr>
          <p:cNvPr id="31" name="Rettangolo 30"/>
          <p:cNvSpPr/>
          <p:nvPr/>
        </p:nvSpPr>
        <p:spPr>
          <a:xfrm>
            <a:off x="187995" y="4005064"/>
            <a:ext cx="8961811" cy="861774"/>
          </a:xfrm>
          <a:prstGeom prst="rect">
            <a:avLst/>
          </a:prstGeom>
        </p:spPr>
        <p:txBody>
          <a:bodyPr wrap="square">
            <a:spAutoFit/>
          </a:bodyPr>
          <a:lstStyle/>
          <a:p>
            <a:pPr algn="just">
              <a:lnSpc>
                <a:spcPct val="125000"/>
              </a:lnSpc>
            </a:pPr>
            <a:r>
              <a:rPr lang="en-US" sz="2000" dirty="0" smtClean="0">
                <a:solidFill>
                  <a:srgbClr val="002060"/>
                </a:solidFill>
              </a:rPr>
              <a:t>Refractory shield modification, up-graded to special “two peace” ferrule square heads. </a:t>
            </a:r>
            <a:endParaRPr lang="en-US" sz="2000" dirty="0" smtClean="0">
              <a:solidFill>
                <a:srgbClr val="002060"/>
              </a:solidFill>
            </a:endParaRPr>
          </a:p>
        </p:txBody>
      </p:sp>
      <p:sp>
        <p:nvSpPr>
          <p:cNvPr id="32" name="Rettangolo 31"/>
          <p:cNvSpPr/>
          <p:nvPr/>
        </p:nvSpPr>
        <p:spPr>
          <a:xfrm>
            <a:off x="-20774" y="6525344"/>
            <a:ext cx="2520280" cy="369332"/>
          </a:xfrm>
          <a:prstGeom prst="rect">
            <a:avLst/>
          </a:prstGeom>
        </p:spPr>
        <p:txBody>
          <a:bodyPr wrap="square">
            <a:spAutoFit/>
          </a:bodyPr>
          <a:lstStyle/>
          <a:p>
            <a:pPr algn="just"/>
            <a:r>
              <a:rPr lang="en-US" b="1" dirty="0" smtClean="0">
                <a:solidFill>
                  <a:srgbClr val="002060"/>
                </a:solidFill>
              </a:rPr>
              <a:t>Original configuration</a:t>
            </a:r>
            <a:endParaRPr lang="en-US" b="1" dirty="0" smtClean="0">
              <a:solidFill>
                <a:srgbClr val="002060"/>
              </a:solidFill>
            </a:endParaRPr>
          </a:p>
        </p:txBody>
      </p:sp>
      <p:sp>
        <p:nvSpPr>
          <p:cNvPr id="33" name="Rettangolo 32"/>
          <p:cNvSpPr/>
          <p:nvPr/>
        </p:nvSpPr>
        <p:spPr>
          <a:xfrm>
            <a:off x="3923928" y="6488668"/>
            <a:ext cx="2520280" cy="369332"/>
          </a:xfrm>
          <a:prstGeom prst="rect">
            <a:avLst/>
          </a:prstGeom>
        </p:spPr>
        <p:txBody>
          <a:bodyPr wrap="square">
            <a:spAutoFit/>
          </a:bodyPr>
          <a:lstStyle/>
          <a:p>
            <a:pPr algn="just"/>
            <a:r>
              <a:rPr lang="en-US" b="1" dirty="0" smtClean="0">
                <a:solidFill>
                  <a:srgbClr val="002060"/>
                </a:solidFill>
              </a:rPr>
              <a:t>Modified</a:t>
            </a:r>
            <a:r>
              <a:rPr lang="en-US" b="1" dirty="0" smtClean="0">
                <a:solidFill>
                  <a:srgbClr val="002060"/>
                </a:solidFill>
              </a:rPr>
              <a:t> configuration</a:t>
            </a:r>
            <a:endParaRPr lang="en-US" b="1" dirty="0" smtClean="0">
              <a:solidFill>
                <a:srgbClr val="002060"/>
              </a:solidFill>
            </a:endParaRPr>
          </a:p>
        </p:txBody>
      </p:sp>
    </p:spTree>
    <p:extLst>
      <p:ext uri="{BB962C8B-B14F-4D97-AF65-F5344CB8AC3E}">
        <p14:creationId xmlns:p14="http://schemas.microsoft.com/office/powerpoint/2010/main" val="521051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35496" y="720441"/>
            <a:ext cx="9039501" cy="400110"/>
          </a:xfrm>
          <a:prstGeom prst="rect">
            <a:avLst/>
          </a:prstGeom>
        </p:spPr>
        <p:txBody>
          <a:bodyPr wrap="square">
            <a:spAutoFit/>
          </a:bodyPr>
          <a:lstStyle/>
          <a:p>
            <a:r>
              <a:rPr lang="en-US" sz="2000" b="1" dirty="0" smtClean="0">
                <a:solidFill>
                  <a:srgbClr val="002060"/>
                </a:solidFill>
              </a:rPr>
              <a:t>CASE STUDY 2- diaphragm gasket of high pressure exchangers (HDC unit)</a:t>
            </a:r>
            <a:endParaRPr lang="en-US" sz="2000" b="1" dirty="0" smtClean="0">
              <a:solidFill>
                <a:srgbClr val="002060"/>
              </a:solidFill>
            </a:endParaRPr>
          </a:p>
        </p:txBody>
      </p:sp>
      <p:sp>
        <p:nvSpPr>
          <p:cNvPr id="17" name="Rettangolo 16"/>
          <p:cNvSpPr/>
          <p:nvPr/>
        </p:nvSpPr>
        <p:spPr>
          <a:xfrm>
            <a:off x="182189" y="1238036"/>
            <a:ext cx="8713665" cy="861774"/>
          </a:xfrm>
          <a:prstGeom prst="rect">
            <a:avLst/>
          </a:prstGeom>
        </p:spPr>
        <p:txBody>
          <a:bodyPr wrap="square">
            <a:spAutoFit/>
          </a:bodyPr>
          <a:lstStyle/>
          <a:p>
            <a:pPr algn="just">
              <a:lnSpc>
                <a:spcPct val="125000"/>
              </a:lnSpc>
            </a:pPr>
            <a:r>
              <a:rPr lang="en-US" sz="2000" dirty="0" smtClean="0">
                <a:solidFill>
                  <a:srgbClr val="002060"/>
                </a:solidFill>
              </a:rPr>
              <a:t>Mechanical improvements to reduce stress concentration preventing </a:t>
            </a:r>
            <a:r>
              <a:rPr lang="en-US" sz="2000" dirty="0" err="1" smtClean="0">
                <a:solidFill>
                  <a:srgbClr val="002060"/>
                </a:solidFill>
              </a:rPr>
              <a:t>Polityonic</a:t>
            </a:r>
            <a:r>
              <a:rPr lang="en-US" sz="2000" dirty="0" smtClean="0">
                <a:solidFill>
                  <a:srgbClr val="002060"/>
                </a:solidFill>
              </a:rPr>
              <a:t>-SCC</a:t>
            </a:r>
            <a:endParaRPr lang="en-US" sz="2000" dirty="0" smtClean="0">
              <a:solidFill>
                <a:srgbClr val="002060"/>
              </a:solidFill>
            </a:endParaRPr>
          </a:p>
        </p:txBody>
      </p:sp>
      <p:sp>
        <p:nvSpPr>
          <p:cNvPr id="8" name="Rectangle 6"/>
          <p:cNvSpPr>
            <a:spLocks noChangeArrowheads="1"/>
          </p:cNvSpPr>
          <p:nvPr/>
        </p:nvSpPr>
        <p:spPr bwMode="auto">
          <a:xfrm>
            <a:off x="0" y="1895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9" name="Rectangle 7"/>
          <p:cNvSpPr>
            <a:spLocks noChangeArrowheads="1"/>
          </p:cNvSpPr>
          <p:nvPr/>
        </p:nvSpPr>
        <p:spPr bwMode="auto">
          <a:xfrm>
            <a:off x="0" y="3333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1" name="Rectangle 9"/>
          <p:cNvSpPr>
            <a:spLocks noChangeArrowheads="1"/>
          </p:cNvSpPr>
          <p:nvPr/>
        </p:nvSpPr>
        <p:spPr bwMode="auto">
          <a:xfrm>
            <a:off x="450850" y="6858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3" name="Rettangolo 22"/>
          <p:cNvSpPr/>
          <p:nvPr/>
        </p:nvSpPr>
        <p:spPr>
          <a:xfrm>
            <a:off x="35496" y="215831"/>
            <a:ext cx="6041654" cy="369332"/>
          </a:xfrm>
          <a:prstGeom prst="rect">
            <a:avLst/>
          </a:prstGeom>
        </p:spPr>
        <p:txBody>
          <a:bodyPr wrap="none">
            <a:spAutoFit/>
          </a:bodyPr>
          <a:lstStyle/>
          <a:p>
            <a:pPr algn="just"/>
            <a:r>
              <a:rPr lang="en-US" b="1" dirty="0">
                <a:solidFill>
                  <a:srgbClr val="FF0000"/>
                </a:solidFill>
              </a:rPr>
              <a:t>Challenges for successfully </a:t>
            </a:r>
            <a:r>
              <a:rPr lang="en-US" b="1" dirty="0" smtClean="0">
                <a:solidFill>
                  <a:srgbClr val="FF0000"/>
                </a:solidFill>
              </a:rPr>
              <a:t>shutdown-improvement reliability</a:t>
            </a:r>
            <a:endParaRPr lang="en-US" b="1" dirty="0">
              <a:solidFill>
                <a:srgbClr val="FF0000"/>
              </a:solidFill>
            </a:endParaRPr>
          </a:p>
        </p:txBody>
      </p:sp>
      <p:sp>
        <p:nvSpPr>
          <p:cNvPr id="25" name="Rettangolo 24"/>
          <p:cNvSpPr/>
          <p:nvPr/>
        </p:nvSpPr>
        <p:spPr>
          <a:xfrm>
            <a:off x="3399161" y="5856622"/>
            <a:ext cx="5496693" cy="646331"/>
          </a:xfrm>
          <a:prstGeom prst="rect">
            <a:avLst/>
          </a:prstGeom>
        </p:spPr>
        <p:txBody>
          <a:bodyPr wrap="square">
            <a:spAutoFit/>
          </a:bodyPr>
          <a:lstStyle/>
          <a:p>
            <a:pPr algn="just"/>
            <a:r>
              <a:rPr lang="en-US" b="1" dirty="0" smtClean="0">
                <a:solidFill>
                  <a:srgbClr val="002060"/>
                </a:solidFill>
              </a:rPr>
              <a:t>PSCC finding from LP on feed-reactor effluent diaphragm gasket exchanger</a:t>
            </a:r>
            <a:endParaRPr lang="en-US" b="1" dirty="0" smtClean="0">
              <a:solidFill>
                <a:srgbClr val="002060"/>
              </a:solidFill>
            </a:endParaRPr>
          </a:p>
        </p:txBody>
      </p:sp>
      <p:sp>
        <p:nvSpPr>
          <p:cNvPr id="32" name="Rettangolo 31"/>
          <p:cNvSpPr/>
          <p:nvPr/>
        </p:nvSpPr>
        <p:spPr>
          <a:xfrm>
            <a:off x="-20774" y="6525344"/>
            <a:ext cx="2520280" cy="369332"/>
          </a:xfrm>
          <a:prstGeom prst="rect">
            <a:avLst/>
          </a:prstGeom>
        </p:spPr>
        <p:txBody>
          <a:bodyPr wrap="square">
            <a:spAutoFit/>
          </a:bodyPr>
          <a:lstStyle/>
          <a:p>
            <a:pPr algn="just"/>
            <a:r>
              <a:rPr lang="en-US" b="1" dirty="0" smtClean="0">
                <a:solidFill>
                  <a:srgbClr val="002060"/>
                </a:solidFill>
              </a:rPr>
              <a:t>Original configuration</a:t>
            </a:r>
            <a:endParaRPr lang="en-US" b="1" dirty="0" smtClean="0">
              <a:solidFill>
                <a:srgbClr val="002060"/>
              </a:solidFill>
            </a:endParaRPr>
          </a:p>
        </p:txBody>
      </p:sp>
      <p:sp>
        <p:nvSpPr>
          <p:cNvPr id="33" name="Rettangolo 32"/>
          <p:cNvSpPr/>
          <p:nvPr/>
        </p:nvSpPr>
        <p:spPr>
          <a:xfrm>
            <a:off x="3923928" y="6488668"/>
            <a:ext cx="2520280" cy="369332"/>
          </a:xfrm>
          <a:prstGeom prst="rect">
            <a:avLst/>
          </a:prstGeom>
        </p:spPr>
        <p:txBody>
          <a:bodyPr wrap="square">
            <a:spAutoFit/>
          </a:bodyPr>
          <a:lstStyle/>
          <a:p>
            <a:pPr algn="just"/>
            <a:r>
              <a:rPr lang="en-US" b="1" dirty="0" smtClean="0">
                <a:solidFill>
                  <a:srgbClr val="002060"/>
                </a:solidFill>
              </a:rPr>
              <a:t>Modified</a:t>
            </a:r>
            <a:r>
              <a:rPr lang="en-US" b="1" dirty="0" smtClean="0">
                <a:solidFill>
                  <a:srgbClr val="002060"/>
                </a:solidFill>
              </a:rPr>
              <a:t> configuration</a:t>
            </a:r>
            <a:endParaRPr lang="en-US" b="1" dirty="0" smtClean="0">
              <a:solidFill>
                <a:srgbClr val="002060"/>
              </a:solidFill>
            </a:endParaRPr>
          </a:p>
        </p:txBody>
      </p:sp>
      <p:pic>
        <p:nvPicPr>
          <p:cNvPr id="20" name="Immagine 19"/>
          <p:cNvPicPr/>
          <p:nvPr/>
        </p:nvPicPr>
        <p:blipFill rotWithShape="1">
          <a:blip r:embed="rId2"/>
          <a:srcRect l="36029" t="32952" r="35030" b="6009"/>
          <a:stretch/>
        </p:blipFill>
        <p:spPr bwMode="auto">
          <a:xfrm>
            <a:off x="5391326" y="1700558"/>
            <a:ext cx="3448507" cy="3704306"/>
          </a:xfrm>
          <a:prstGeom prst="rect">
            <a:avLst/>
          </a:prstGeom>
          <a:ln>
            <a:noFill/>
          </a:ln>
          <a:extLst>
            <a:ext uri="{53640926-AAD7-44D8-BBD7-CCE9431645EC}">
              <a14:shadowObscured xmlns:a14="http://schemas.microsoft.com/office/drawing/2010/main"/>
            </a:ext>
          </a:extLst>
        </p:spPr>
      </p:pic>
      <p:pic>
        <p:nvPicPr>
          <p:cNvPr id="21" name="Immagine 20"/>
          <p:cNvPicPr/>
          <p:nvPr/>
        </p:nvPicPr>
        <p:blipFill rotWithShape="1">
          <a:blip r:embed="rId3"/>
          <a:srcRect l="2905" t="19553" r="27781" b="26176"/>
          <a:stretch/>
        </p:blipFill>
        <p:spPr bwMode="auto">
          <a:xfrm>
            <a:off x="132776" y="1714317"/>
            <a:ext cx="4351446" cy="2659773"/>
          </a:xfrm>
          <a:prstGeom prst="rect">
            <a:avLst/>
          </a:prstGeom>
          <a:ln>
            <a:noFill/>
          </a:ln>
          <a:extLst>
            <a:ext uri="{53640926-AAD7-44D8-BBD7-CCE9431645EC}">
              <a14:shadowObscured xmlns:a14="http://schemas.microsoft.com/office/drawing/2010/main"/>
            </a:ext>
          </a:extLst>
        </p:spPr>
      </p:pic>
      <p:pic>
        <p:nvPicPr>
          <p:cNvPr id="22" name="Immagine 4" descr="IMG_23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72" y="4520117"/>
            <a:ext cx="2531192" cy="1895046"/>
          </a:xfrm>
          <a:prstGeom prst="rect">
            <a:avLst/>
          </a:prstGeom>
          <a:noFill/>
          <a:extLst>
            <a:ext uri="{909E8E84-426E-40DD-AFC4-6F175D3DCCD1}">
              <a14:hiddenFill xmlns:a14="http://schemas.microsoft.com/office/drawing/2010/main">
                <a:solidFill>
                  <a:srgbClr val="FFFFFF"/>
                </a:solidFill>
              </a14:hiddenFill>
            </a:ext>
          </a:extLst>
        </p:spPr>
      </p:pic>
      <p:sp>
        <p:nvSpPr>
          <p:cNvPr id="34" name="Rettangolo 33"/>
          <p:cNvSpPr/>
          <p:nvPr/>
        </p:nvSpPr>
        <p:spPr>
          <a:xfrm>
            <a:off x="2748064" y="4595440"/>
            <a:ext cx="2952328" cy="378806"/>
          </a:xfrm>
          <a:prstGeom prst="rect">
            <a:avLst/>
          </a:prstGeom>
        </p:spPr>
        <p:txBody>
          <a:bodyPr wrap="square">
            <a:spAutoFit/>
          </a:bodyPr>
          <a:lstStyle/>
          <a:p>
            <a:pPr algn="just"/>
            <a:r>
              <a:rPr lang="en-US" b="1" dirty="0" smtClean="0">
                <a:solidFill>
                  <a:srgbClr val="FF0000"/>
                </a:solidFill>
              </a:rPr>
              <a:t>Material nickel alloy 600 </a:t>
            </a:r>
            <a:endParaRPr lang="en-US" b="1" dirty="0" smtClean="0">
              <a:solidFill>
                <a:srgbClr val="FF0000"/>
              </a:solidFill>
            </a:endParaRPr>
          </a:p>
        </p:txBody>
      </p:sp>
      <p:sp>
        <p:nvSpPr>
          <p:cNvPr id="36" name="Rettangolo 35"/>
          <p:cNvSpPr/>
          <p:nvPr/>
        </p:nvSpPr>
        <p:spPr>
          <a:xfrm>
            <a:off x="6319553" y="5399402"/>
            <a:ext cx="2520280" cy="369332"/>
          </a:xfrm>
          <a:prstGeom prst="rect">
            <a:avLst/>
          </a:prstGeom>
        </p:spPr>
        <p:txBody>
          <a:bodyPr wrap="square">
            <a:spAutoFit/>
          </a:bodyPr>
          <a:lstStyle/>
          <a:p>
            <a:pPr algn="just"/>
            <a:r>
              <a:rPr lang="en-US" b="1" dirty="0" smtClean="0">
                <a:solidFill>
                  <a:srgbClr val="002060"/>
                </a:solidFill>
              </a:rPr>
              <a:t>Original configuration</a:t>
            </a:r>
            <a:endParaRPr lang="en-US" b="1" dirty="0" smtClean="0">
              <a:solidFill>
                <a:srgbClr val="002060"/>
              </a:solidFill>
            </a:endParaRPr>
          </a:p>
        </p:txBody>
      </p:sp>
    </p:spTree>
    <p:extLst>
      <p:ext uri="{BB962C8B-B14F-4D97-AF65-F5344CB8AC3E}">
        <p14:creationId xmlns:p14="http://schemas.microsoft.com/office/powerpoint/2010/main" val="1029832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187994" y="1389830"/>
            <a:ext cx="4960070" cy="1477328"/>
          </a:xfrm>
          <a:prstGeom prst="rect">
            <a:avLst/>
          </a:prstGeom>
        </p:spPr>
        <p:txBody>
          <a:bodyPr wrap="square">
            <a:spAutoFit/>
          </a:bodyPr>
          <a:lstStyle/>
          <a:p>
            <a:pPr algn="just">
              <a:lnSpc>
                <a:spcPct val="125000"/>
              </a:lnSpc>
            </a:pPr>
            <a:r>
              <a:rPr lang="en-US" sz="2400" dirty="0" smtClean="0">
                <a:solidFill>
                  <a:srgbClr val="002060"/>
                </a:solidFill>
              </a:rPr>
              <a:t>Stress Analysis, </a:t>
            </a:r>
            <a:r>
              <a:rPr lang="en-US" sz="2400" b="1" dirty="0" smtClean="0">
                <a:solidFill>
                  <a:srgbClr val="002060"/>
                </a:solidFill>
              </a:rPr>
              <a:t>FEM</a:t>
            </a:r>
            <a:r>
              <a:rPr lang="en-US" sz="2400" dirty="0" smtClean="0">
                <a:solidFill>
                  <a:srgbClr val="002060"/>
                </a:solidFill>
              </a:rPr>
              <a:t> assessment: normal operation and start-up/shut down behavior</a:t>
            </a:r>
            <a:endParaRPr lang="en-US" sz="2400" dirty="0" smtClean="0">
              <a:solidFill>
                <a:srgbClr val="002060"/>
              </a:solidFill>
            </a:endParaRPr>
          </a:p>
        </p:txBody>
      </p:sp>
      <p:sp>
        <p:nvSpPr>
          <p:cNvPr id="8" name="Rectangle 6"/>
          <p:cNvSpPr>
            <a:spLocks noChangeArrowheads="1"/>
          </p:cNvSpPr>
          <p:nvPr/>
        </p:nvSpPr>
        <p:spPr bwMode="auto">
          <a:xfrm>
            <a:off x="0" y="1895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1" name="Rectangle 9"/>
          <p:cNvSpPr>
            <a:spLocks noChangeArrowheads="1"/>
          </p:cNvSpPr>
          <p:nvPr/>
        </p:nvSpPr>
        <p:spPr bwMode="auto">
          <a:xfrm>
            <a:off x="450850" y="6858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3" name="Rettangolo 22"/>
          <p:cNvSpPr/>
          <p:nvPr/>
        </p:nvSpPr>
        <p:spPr>
          <a:xfrm>
            <a:off x="35496" y="215831"/>
            <a:ext cx="6041654" cy="369332"/>
          </a:xfrm>
          <a:prstGeom prst="rect">
            <a:avLst/>
          </a:prstGeom>
        </p:spPr>
        <p:txBody>
          <a:bodyPr wrap="none">
            <a:spAutoFit/>
          </a:bodyPr>
          <a:lstStyle/>
          <a:p>
            <a:pPr algn="just"/>
            <a:r>
              <a:rPr lang="en-US" b="1" dirty="0">
                <a:solidFill>
                  <a:srgbClr val="FF0000"/>
                </a:solidFill>
              </a:rPr>
              <a:t>Challenges for successfully </a:t>
            </a:r>
            <a:r>
              <a:rPr lang="en-US" b="1" dirty="0" smtClean="0">
                <a:solidFill>
                  <a:srgbClr val="FF0000"/>
                </a:solidFill>
              </a:rPr>
              <a:t>shutdown-improvement reliability</a:t>
            </a:r>
            <a:endParaRPr lang="en-US" b="1" dirty="0">
              <a:solidFill>
                <a:srgbClr val="FF0000"/>
              </a:solidFill>
            </a:endParaRPr>
          </a:p>
        </p:txBody>
      </p:sp>
      <p:sp>
        <p:nvSpPr>
          <p:cNvPr id="25" name="Rettangolo 24"/>
          <p:cNvSpPr/>
          <p:nvPr/>
        </p:nvSpPr>
        <p:spPr>
          <a:xfrm>
            <a:off x="149150" y="5795315"/>
            <a:ext cx="8994850" cy="1015663"/>
          </a:xfrm>
          <a:prstGeom prst="rect">
            <a:avLst/>
          </a:prstGeom>
        </p:spPr>
        <p:txBody>
          <a:bodyPr wrap="square">
            <a:spAutoFit/>
          </a:bodyPr>
          <a:lstStyle/>
          <a:p>
            <a:pPr algn="just"/>
            <a:r>
              <a:rPr lang="en-US" sz="2000" dirty="0" smtClean="0">
                <a:solidFill>
                  <a:srgbClr val="002060"/>
                </a:solidFill>
              </a:rPr>
              <a:t>Also a metallurgical up-grade as been carried out from Alloy 600 up to Alloy 625, less susceptible for PSCC mechanism, with particular attention to delivery conditions (grain size)</a:t>
            </a:r>
            <a:endParaRPr lang="en-US" sz="2000" dirty="0" smtClean="0">
              <a:solidFill>
                <a:srgbClr val="002060"/>
              </a:solidFill>
            </a:endParaRPr>
          </a:p>
        </p:txBody>
      </p:sp>
      <p:pic>
        <p:nvPicPr>
          <p:cNvPr id="26" name="Immagine 25"/>
          <p:cNvPicPr/>
          <p:nvPr/>
        </p:nvPicPr>
        <p:blipFill rotWithShape="1">
          <a:blip r:embed="rId2"/>
          <a:srcRect l="30885" t="21607" r="29638" b="15796"/>
          <a:stretch/>
        </p:blipFill>
        <p:spPr bwMode="auto">
          <a:xfrm>
            <a:off x="187994" y="2879129"/>
            <a:ext cx="2880320" cy="2596681"/>
          </a:xfrm>
          <a:prstGeom prst="rect">
            <a:avLst/>
          </a:prstGeom>
          <a:ln>
            <a:noFill/>
          </a:ln>
          <a:extLst>
            <a:ext uri="{53640926-AAD7-44D8-BBD7-CCE9431645EC}">
              <a14:shadowObscured xmlns:a14="http://schemas.microsoft.com/office/drawing/2010/main"/>
            </a:ext>
          </a:extLst>
        </p:spPr>
      </p:pic>
      <p:pic>
        <p:nvPicPr>
          <p:cNvPr id="16" name="Immagine 15"/>
          <p:cNvPicPr/>
          <p:nvPr/>
        </p:nvPicPr>
        <p:blipFill>
          <a:blip r:embed="rId3">
            <a:extLst>
              <a:ext uri="{28A0092B-C50C-407E-A947-70E740481C1C}">
                <a14:useLocalDpi xmlns:a14="http://schemas.microsoft.com/office/drawing/2010/main" val="0"/>
              </a:ext>
            </a:extLst>
          </a:blip>
          <a:srcRect/>
          <a:stretch>
            <a:fillRect/>
          </a:stretch>
        </p:blipFill>
        <p:spPr bwMode="auto">
          <a:xfrm>
            <a:off x="5221814" y="3810454"/>
            <a:ext cx="3740150" cy="719455"/>
          </a:xfrm>
          <a:prstGeom prst="rect">
            <a:avLst/>
          </a:prstGeom>
          <a:noFill/>
          <a:ln>
            <a:noFill/>
          </a:ln>
        </p:spPr>
      </p:pic>
      <p:pic>
        <p:nvPicPr>
          <p:cNvPr id="18" name="Immagine 17"/>
          <p:cNvPicPr/>
          <p:nvPr/>
        </p:nvPicPr>
        <p:blipFill rotWithShape="1">
          <a:blip r:embed="rId4"/>
          <a:srcRect l="44858" t="61582" r="44350" b="6010"/>
          <a:stretch/>
        </p:blipFill>
        <p:spPr bwMode="auto">
          <a:xfrm rot="5400000">
            <a:off x="6299801" y="1011333"/>
            <a:ext cx="1584176" cy="2522850"/>
          </a:xfrm>
          <a:prstGeom prst="rect">
            <a:avLst/>
          </a:prstGeom>
          <a:ln>
            <a:noFill/>
          </a:ln>
          <a:extLst>
            <a:ext uri="{53640926-AAD7-44D8-BBD7-CCE9431645EC}">
              <a14:shadowObscured xmlns:a14="http://schemas.microsoft.com/office/drawing/2010/main"/>
            </a:ext>
          </a:extLst>
        </p:spPr>
      </p:pic>
      <p:sp>
        <p:nvSpPr>
          <p:cNvPr id="19" name="Rettangolo 18"/>
          <p:cNvSpPr/>
          <p:nvPr/>
        </p:nvSpPr>
        <p:spPr>
          <a:xfrm>
            <a:off x="149150" y="747904"/>
            <a:ext cx="9039501" cy="400110"/>
          </a:xfrm>
          <a:prstGeom prst="rect">
            <a:avLst/>
          </a:prstGeom>
        </p:spPr>
        <p:txBody>
          <a:bodyPr wrap="square">
            <a:spAutoFit/>
          </a:bodyPr>
          <a:lstStyle/>
          <a:p>
            <a:r>
              <a:rPr lang="en-US" sz="2000" b="1" dirty="0" smtClean="0">
                <a:solidFill>
                  <a:srgbClr val="002060"/>
                </a:solidFill>
              </a:rPr>
              <a:t>CASE STUDY 2- diaphragm gasket of high pressure exchangers (HDC unit)</a:t>
            </a:r>
            <a:endParaRPr lang="en-US" sz="2000" b="1" dirty="0" smtClean="0">
              <a:solidFill>
                <a:srgbClr val="002060"/>
              </a:solidFill>
            </a:endParaRPr>
          </a:p>
        </p:txBody>
      </p:sp>
      <p:sp>
        <p:nvSpPr>
          <p:cNvPr id="24" name="Rettangolo 23"/>
          <p:cNvSpPr/>
          <p:nvPr/>
        </p:nvSpPr>
        <p:spPr>
          <a:xfrm>
            <a:off x="5848568" y="3101474"/>
            <a:ext cx="2520280" cy="369332"/>
          </a:xfrm>
          <a:prstGeom prst="rect">
            <a:avLst/>
          </a:prstGeom>
        </p:spPr>
        <p:txBody>
          <a:bodyPr wrap="square">
            <a:spAutoFit/>
          </a:bodyPr>
          <a:lstStyle/>
          <a:p>
            <a:pPr algn="just"/>
            <a:r>
              <a:rPr lang="en-US" b="1" dirty="0" smtClean="0">
                <a:solidFill>
                  <a:srgbClr val="002060"/>
                </a:solidFill>
              </a:rPr>
              <a:t>Original configuration</a:t>
            </a:r>
            <a:endParaRPr lang="en-US" b="1" dirty="0" smtClean="0">
              <a:solidFill>
                <a:srgbClr val="002060"/>
              </a:solidFill>
            </a:endParaRPr>
          </a:p>
        </p:txBody>
      </p:sp>
      <p:sp>
        <p:nvSpPr>
          <p:cNvPr id="27" name="Rettangolo 26"/>
          <p:cNvSpPr/>
          <p:nvPr/>
        </p:nvSpPr>
        <p:spPr>
          <a:xfrm>
            <a:off x="4936534" y="4736212"/>
            <a:ext cx="4025430" cy="707886"/>
          </a:xfrm>
          <a:prstGeom prst="rect">
            <a:avLst/>
          </a:prstGeom>
        </p:spPr>
        <p:txBody>
          <a:bodyPr wrap="square">
            <a:spAutoFit/>
          </a:bodyPr>
          <a:lstStyle/>
          <a:p>
            <a:pPr algn="just"/>
            <a:r>
              <a:rPr lang="en-US" sz="2000" b="1" dirty="0" smtClean="0">
                <a:solidFill>
                  <a:srgbClr val="002060"/>
                </a:solidFill>
              </a:rPr>
              <a:t>Modified configuration: less stress to the notch means less PSCC risk</a:t>
            </a:r>
            <a:endParaRPr lang="en-US" sz="2000" b="1" dirty="0" smtClean="0">
              <a:solidFill>
                <a:srgbClr val="002060"/>
              </a:solidFill>
            </a:endParaRPr>
          </a:p>
        </p:txBody>
      </p:sp>
    </p:spTree>
    <p:extLst>
      <p:ext uri="{BB962C8B-B14F-4D97-AF65-F5344CB8AC3E}">
        <p14:creationId xmlns:p14="http://schemas.microsoft.com/office/powerpoint/2010/main" val="362024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RaM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5753" y="116632"/>
            <a:ext cx="101074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p:cNvSpPr>
            <a:spLocks noGrp="1"/>
          </p:cNvSpPr>
          <p:nvPr>
            <p:ph type="ctrTitle"/>
          </p:nvPr>
        </p:nvSpPr>
        <p:spPr>
          <a:xfrm>
            <a:off x="608929" y="2060848"/>
            <a:ext cx="7416824" cy="936104"/>
          </a:xfrm>
        </p:spPr>
        <p:txBody>
          <a:bodyPr>
            <a:normAutofit/>
          </a:bodyPr>
          <a:lstStyle/>
          <a:p>
            <a:r>
              <a:rPr lang="en-US" sz="3200" b="1" dirty="0" smtClean="0">
                <a:solidFill>
                  <a:srgbClr val="C00000"/>
                </a:solidFill>
                <a:latin typeface="+mn-lt"/>
                <a:ea typeface="+mn-ea"/>
                <a:cs typeface="+mn-cs"/>
              </a:rPr>
              <a:t>Thank your for your attention</a:t>
            </a:r>
            <a:endParaRPr lang="en-US" sz="3200" b="1" dirty="0">
              <a:solidFill>
                <a:srgbClr val="C00000"/>
              </a:solidFill>
              <a:latin typeface="+mn-lt"/>
              <a:ea typeface="+mn-ea"/>
              <a:cs typeface="+mn-cs"/>
            </a:endParaRPr>
          </a:p>
        </p:txBody>
      </p:sp>
      <p:cxnSp>
        <p:nvCxnSpPr>
          <p:cNvPr id="10" name="Connettore 1 9"/>
          <p:cNvCxnSpPr/>
          <p:nvPr/>
        </p:nvCxnSpPr>
        <p:spPr>
          <a:xfrm>
            <a:off x="1187624" y="3284984"/>
            <a:ext cx="669674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ttangolo 4"/>
          <p:cNvSpPr/>
          <p:nvPr/>
        </p:nvSpPr>
        <p:spPr>
          <a:xfrm>
            <a:off x="215259" y="4869160"/>
            <a:ext cx="8204164" cy="1261884"/>
          </a:xfrm>
          <a:prstGeom prst="rect">
            <a:avLst/>
          </a:prstGeom>
        </p:spPr>
        <p:txBody>
          <a:bodyPr wrap="square">
            <a:spAutoFit/>
          </a:bodyPr>
          <a:lstStyle/>
          <a:p>
            <a:pPr algn="just"/>
            <a:r>
              <a:rPr lang="en-US" sz="2000" dirty="0" smtClean="0">
                <a:solidFill>
                  <a:srgbClr val="002060"/>
                </a:solidFill>
              </a:rPr>
              <a:t>Giuseppe </a:t>
            </a:r>
            <a:r>
              <a:rPr lang="en-US" sz="2000" dirty="0" err="1" smtClean="0">
                <a:solidFill>
                  <a:srgbClr val="002060"/>
                </a:solidFill>
              </a:rPr>
              <a:t>Chiofalo</a:t>
            </a:r>
            <a:r>
              <a:rPr lang="en-US" sz="2000" dirty="0" smtClean="0">
                <a:solidFill>
                  <a:srgbClr val="002060"/>
                </a:solidFill>
              </a:rPr>
              <a:t>, </a:t>
            </a:r>
            <a:r>
              <a:rPr lang="en-US" sz="2000" i="1" dirty="0" smtClean="0">
                <a:solidFill>
                  <a:srgbClr val="002060"/>
                </a:solidFill>
              </a:rPr>
              <a:t>Senior Maintenance Engineer </a:t>
            </a:r>
            <a:r>
              <a:rPr lang="en-US" sz="2000" dirty="0" smtClean="0">
                <a:solidFill>
                  <a:srgbClr val="002060"/>
                </a:solidFill>
              </a:rPr>
              <a:t>- </a:t>
            </a:r>
            <a:r>
              <a:rPr lang="en-US" sz="2000" b="1" dirty="0" err="1" smtClean="0">
                <a:solidFill>
                  <a:srgbClr val="002060"/>
                </a:solidFill>
              </a:rPr>
              <a:t>Milazzo</a:t>
            </a:r>
            <a:r>
              <a:rPr lang="en-US" sz="2000" b="1" dirty="0" smtClean="0">
                <a:solidFill>
                  <a:srgbClr val="002060"/>
                </a:solidFill>
              </a:rPr>
              <a:t> Refinery</a:t>
            </a:r>
            <a:r>
              <a:rPr lang="en-US" sz="2000" dirty="0" smtClean="0">
                <a:solidFill>
                  <a:srgbClr val="002060"/>
                </a:solidFill>
              </a:rPr>
              <a:t>, ITALY</a:t>
            </a:r>
          </a:p>
          <a:p>
            <a:pPr algn="just"/>
            <a:r>
              <a:rPr lang="en-US" sz="2000" dirty="0" smtClean="0">
                <a:solidFill>
                  <a:srgbClr val="002060"/>
                </a:solidFill>
                <a:hlinkClick r:id="rId4"/>
              </a:rPr>
              <a:t>Giuseppe.chiofalo@ram.it</a:t>
            </a:r>
            <a:endParaRPr lang="en-US" sz="2000" dirty="0" smtClean="0">
              <a:solidFill>
                <a:srgbClr val="002060"/>
              </a:solidFill>
            </a:endParaRPr>
          </a:p>
          <a:p>
            <a:pPr algn="just"/>
            <a:endParaRPr lang="en-US" sz="2000" dirty="0">
              <a:solidFill>
                <a:srgbClr val="002060"/>
              </a:solidFill>
            </a:endParaRPr>
          </a:p>
          <a:p>
            <a:pPr algn="just"/>
            <a:r>
              <a:rPr lang="en-US" sz="1600" b="1" i="1" dirty="0" smtClean="0">
                <a:solidFill>
                  <a:srgbClr val="002060"/>
                </a:solidFill>
              </a:rPr>
              <a:t>Material engineer, PhD in Materials engineering and industrial chemistry </a:t>
            </a:r>
            <a:endParaRPr lang="en-US" sz="1600" b="1" i="1" dirty="0" smtClean="0">
              <a:solidFill>
                <a:srgbClr val="002060"/>
              </a:solidFill>
            </a:endParaRPr>
          </a:p>
        </p:txBody>
      </p:sp>
    </p:spTree>
    <p:extLst>
      <p:ext uri="{BB962C8B-B14F-4D97-AF65-F5344CB8AC3E}">
        <p14:creationId xmlns:p14="http://schemas.microsoft.com/office/powerpoint/2010/main" val="1930894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Ra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1"/>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p:nvCxnSpPr>
        <p:spPr>
          <a:xfrm>
            <a:off x="0" y="601834"/>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105976" y="4581128"/>
            <a:ext cx="4826064" cy="707886"/>
          </a:xfrm>
          <a:prstGeom prst="rect">
            <a:avLst/>
          </a:prstGeom>
        </p:spPr>
        <p:txBody>
          <a:bodyPr wrap="square">
            <a:spAutoFit/>
          </a:bodyPr>
          <a:lstStyle/>
          <a:p>
            <a:r>
              <a:rPr lang="en-GB" sz="2000" dirty="0" smtClean="0">
                <a:solidFill>
                  <a:srgbClr val="002060"/>
                </a:solidFill>
              </a:rPr>
              <a:t>Supplier </a:t>
            </a:r>
            <a:r>
              <a:rPr lang="en-GB" sz="2000" dirty="0" smtClean="0">
                <a:solidFill>
                  <a:srgbClr val="002060"/>
                </a:solidFill>
              </a:rPr>
              <a:t>for nearly </a:t>
            </a:r>
            <a:r>
              <a:rPr lang="en-GB" sz="2000" dirty="0" smtClean="0">
                <a:solidFill>
                  <a:srgbClr val="002060"/>
                </a:solidFill>
              </a:rPr>
              <a:t>20% amount of National fuel needs </a:t>
            </a:r>
            <a:endParaRPr lang="en-GB" sz="2000" dirty="0">
              <a:solidFill>
                <a:srgbClr val="002060"/>
              </a:solidFill>
            </a:endParaRPr>
          </a:p>
        </p:txBody>
      </p:sp>
      <p:sp>
        <p:nvSpPr>
          <p:cNvPr id="15" name="Rettangolo 14"/>
          <p:cNvSpPr/>
          <p:nvPr/>
        </p:nvSpPr>
        <p:spPr>
          <a:xfrm>
            <a:off x="107504" y="186336"/>
            <a:ext cx="3179781" cy="369332"/>
          </a:xfrm>
          <a:prstGeom prst="rect">
            <a:avLst/>
          </a:prstGeom>
        </p:spPr>
        <p:txBody>
          <a:bodyPr wrap="none">
            <a:spAutoFit/>
          </a:bodyPr>
          <a:lstStyle/>
          <a:p>
            <a:r>
              <a:rPr lang="en-GB" b="1" dirty="0" smtClean="0">
                <a:solidFill>
                  <a:srgbClr val="C00000"/>
                </a:solidFill>
              </a:rPr>
              <a:t>MILAZZO Refinery, an overview</a:t>
            </a:r>
            <a:endParaRPr lang="en-GB" dirty="0"/>
          </a:p>
        </p:txBody>
      </p:sp>
      <p:pic>
        <p:nvPicPr>
          <p:cNvPr id="1026" name="Picture 2" descr="RAM - Chi siam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314895"/>
            <a:ext cx="4211960" cy="2532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ar Catania rinvia al 2020 decisione su ricorso contro Raffineria di Milazz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77" y="552479"/>
            <a:ext cx="6093064" cy="359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428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Ra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1"/>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p:nvCxnSpPr>
        <p:spPr>
          <a:xfrm>
            <a:off x="0" y="601834"/>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magine 6"/>
          <p:cNvPicPr>
            <a:picLocks noChangeAspect="1"/>
          </p:cNvPicPr>
          <p:nvPr/>
        </p:nvPicPr>
        <p:blipFill rotWithShape="1">
          <a:blip r:embed="rId4"/>
          <a:srcRect l="22044" t="19201" r="23619" b="9401"/>
          <a:stretch/>
        </p:blipFill>
        <p:spPr>
          <a:xfrm>
            <a:off x="6819" y="648002"/>
            <a:ext cx="7877549" cy="5822536"/>
          </a:xfrm>
          <a:prstGeom prst="rect">
            <a:avLst/>
          </a:prstGeom>
        </p:spPr>
      </p:pic>
      <p:sp>
        <p:nvSpPr>
          <p:cNvPr id="13" name="Rettangolo 12"/>
          <p:cNvSpPr/>
          <p:nvPr/>
        </p:nvSpPr>
        <p:spPr>
          <a:xfrm>
            <a:off x="107504" y="186336"/>
            <a:ext cx="3179781" cy="369332"/>
          </a:xfrm>
          <a:prstGeom prst="rect">
            <a:avLst/>
          </a:prstGeom>
        </p:spPr>
        <p:txBody>
          <a:bodyPr wrap="none">
            <a:spAutoFit/>
          </a:bodyPr>
          <a:lstStyle/>
          <a:p>
            <a:r>
              <a:rPr lang="en-GB" b="1" dirty="0" smtClean="0">
                <a:solidFill>
                  <a:srgbClr val="C00000"/>
                </a:solidFill>
              </a:rPr>
              <a:t>MILAZZO Refinery, an overview</a:t>
            </a:r>
            <a:endParaRPr lang="en-GB" dirty="0"/>
          </a:p>
        </p:txBody>
      </p:sp>
    </p:spTree>
    <p:extLst>
      <p:ext uri="{BB962C8B-B14F-4D97-AF65-F5344CB8AC3E}">
        <p14:creationId xmlns:p14="http://schemas.microsoft.com/office/powerpoint/2010/main" val="3657012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Ra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1"/>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p:nvCxnSpPr>
        <p:spPr>
          <a:xfrm>
            <a:off x="0" y="601834"/>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107504" y="186336"/>
            <a:ext cx="2779415" cy="369332"/>
          </a:xfrm>
          <a:prstGeom prst="rect">
            <a:avLst/>
          </a:prstGeom>
        </p:spPr>
        <p:txBody>
          <a:bodyPr wrap="none">
            <a:spAutoFit/>
          </a:bodyPr>
          <a:lstStyle/>
          <a:p>
            <a:r>
              <a:rPr lang="en-GB" b="1" dirty="0" smtClean="0">
                <a:solidFill>
                  <a:srgbClr val="C00000"/>
                </a:solidFill>
              </a:rPr>
              <a:t>Asset Integrity- key aspects</a:t>
            </a:r>
            <a:endParaRPr lang="en-GB" dirty="0"/>
          </a:p>
        </p:txBody>
      </p:sp>
      <p:pic>
        <p:nvPicPr>
          <p:cNvPr id="205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160668"/>
            <a:ext cx="3538083" cy="250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395536" y="3160668"/>
            <a:ext cx="4536504" cy="2677656"/>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rgbClr val="002060"/>
                </a:solidFill>
              </a:rPr>
              <a:t>Context of the organization</a:t>
            </a:r>
          </a:p>
          <a:p>
            <a:pPr marL="342900" indent="-342900">
              <a:buFont typeface="Arial" panose="020B0604020202020204" pitchFamily="34" charset="0"/>
              <a:buChar char="•"/>
            </a:pPr>
            <a:r>
              <a:rPr lang="en-US" sz="2400" dirty="0" smtClean="0">
                <a:solidFill>
                  <a:srgbClr val="002060"/>
                </a:solidFill>
              </a:rPr>
              <a:t>Leadership</a:t>
            </a:r>
          </a:p>
          <a:p>
            <a:pPr marL="342900" indent="-342900">
              <a:buFont typeface="Arial" panose="020B0604020202020204" pitchFamily="34" charset="0"/>
              <a:buChar char="•"/>
            </a:pPr>
            <a:r>
              <a:rPr lang="en-US" sz="2400" b="1" dirty="0" smtClean="0">
                <a:solidFill>
                  <a:srgbClr val="FF0000"/>
                </a:solidFill>
              </a:rPr>
              <a:t>Planning</a:t>
            </a:r>
          </a:p>
          <a:p>
            <a:pPr marL="342900" indent="-342900">
              <a:buFont typeface="Arial" panose="020B0604020202020204" pitchFamily="34" charset="0"/>
              <a:buChar char="•"/>
            </a:pPr>
            <a:r>
              <a:rPr lang="en-US" sz="2400" dirty="0" smtClean="0">
                <a:solidFill>
                  <a:srgbClr val="002060"/>
                </a:solidFill>
              </a:rPr>
              <a:t>Support</a:t>
            </a:r>
          </a:p>
          <a:p>
            <a:pPr marL="342900" indent="-342900">
              <a:buFont typeface="Arial" panose="020B0604020202020204" pitchFamily="34" charset="0"/>
              <a:buChar char="•"/>
            </a:pPr>
            <a:r>
              <a:rPr lang="en-US" sz="2400" dirty="0" smtClean="0">
                <a:solidFill>
                  <a:srgbClr val="002060"/>
                </a:solidFill>
              </a:rPr>
              <a:t>Operation  </a:t>
            </a:r>
          </a:p>
          <a:p>
            <a:pPr marL="342900" indent="-342900">
              <a:buFont typeface="Arial" panose="020B0604020202020204" pitchFamily="34" charset="0"/>
              <a:buChar char="•"/>
            </a:pPr>
            <a:r>
              <a:rPr lang="en-US" sz="2400" dirty="0" smtClean="0">
                <a:solidFill>
                  <a:srgbClr val="002060"/>
                </a:solidFill>
              </a:rPr>
              <a:t>performance evaluation</a:t>
            </a:r>
          </a:p>
          <a:p>
            <a:pPr marL="342900" indent="-342900">
              <a:buFont typeface="Arial" panose="020B0604020202020204" pitchFamily="34" charset="0"/>
              <a:buChar char="•"/>
            </a:pPr>
            <a:r>
              <a:rPr lang="en-US" sz="2400" b="1" dirty="0" smtClean="0">
                <a:solidFill>
                  <a:srgbClr val="FF0000"/>
                </a:solidFill>
              </a:rPr>
              <a:t>improvement</a:t>
            </a:r>
            <a:endParaRPr lang="en-US" sz="2400" b="1" dirty="0">
              <a:solidFill>
                <a:srgbClr val="FF0000"/>
              </a:solidFill>
            </a:endParaRPr>
          </a:p>
        </p:txBody>
      </p:sp>
      <p:sp>
        <p:nvSpPr>
          <p:cNvPr id="2" name="Rettangolo 1"/>
          <p:cNvSpPr/>
          <p:nvPr/>
        </p:nvSpPr>
        <p:spPr>
          <a:xfrm>
            <a:off x="251520" y="951869"/>
            <a:ext cx="8532948" cy="1138773"/>
          </a:xfrm>
          <a:prstGeom prst="rect">
            <a:avLst/>
          </a:prstGeom>
        </p:spPr>
        <p:txBody>
          <a:bodyPr wrap="square">
            <a:spAutoFit/>
          </a:bodyPr>
          <a:lstStyle/>
          <a:p>
            <a:r>
              <a:rPr lang="en-US" sz="2000" b="1" dirty="0" smtClean="0">
                <a:solidFill>
                  <a:srgbClr val="002060"/>
                </a:solidFill>
              </a:rPr>
              <a:t>Key aspects of Asset Integrity are summarize in the international standards: </a:t>
            </a:r>
          </a:p>
          <a:p>
            <a:r>
              <a:rPr lang="en-US" sz="2400" b="1" dirty="0" smtClean="0">
                <a:solidFill>
                  <a:srgbClr val="FF0000"/>
                </a:solidFill>
              </a:rPr>
              <a:t>ISO 55000 </a:t>
            </a:r>
            <a:r>
              <a:rPr lang="en-US" sz="2400" b="1" dirty="0" err="1" smtClean="0">
                <a:solidFill>
                  <a:srgbClr val="FF0000"/>
                </a:solidFill>
              </a:rPr>
              <a:t>Std</a:t>
            </a:r>
            <a:r>
              <a:rPr lang="en-US" sz="2400" b="1" dirty="0" smtClean="0">
                <a:solidFill>
                  <a:srgbClr val="FF0000"/>
                </a:solidFill>
              </a:rPr>
              <a:t>: Asset management — Overview, principles and terminology</a:t>
            </a:r>
            <a:endParaRPr lang="en-US" sz="2400" b="1" dirty="0">
              <a:solidFill>
                <a:srgbClr val="FF0000"/>
              </a:solidFill>
            </a:endParaRPr>
          </a:p>
        </p:txBody>
      </p:sp>
      <p:sp>
        <p:nvSpPr>
          <p:cNvPr id="8" name="Rettangolo 7"/>
          <p:cNvSpPr/>
          <p:nvPr/>
        </p:nvSpPr>
        <p:spPr>
          <a:xfrm>
            <a:off x="305526" y="2257851"/>
            <a:ext cx="8424936" cy="707886"/>
          </a:xfrm>
          <a:prstGeom prst="rect">
            <a:avLst/>
          </a:prstGeom>
        </p:spPr>
        <p:txBody>
          <a:bodyPr wrap="square">
            <a:spAutoFit/>
          </a:bodyPr>
          <a:lstStyle/>
          <a:p>
            <a:r>
              <a:rPr lang="en-GB" sz="2000" b="1" dirty="0" smtClean="0">
                <a:solidFill>
                  <a:srgbClr val="002060"/>
                </a:solidFill>
              </a:rPr>
              <a:t>Thematic area and evaluation point to gain standard compliance are summarized as follow: </a:t>
            </a:r>
            <a:endParaRPr lang="en-GB" sz="2000" b="1" dirty="0">
              <a:solidFill>
                <a:srgbClr val="002060"/>
              </a:solidFill>
            </a:endParaRPr>
          </a:p>
        </p:txBody>
      </p:sp>
      <p:sp>
        <p:nvSpPr>
          <p:cNvPr id="9" name="Rettangolo 8"/>
          <p:cNvSpPr/>
          <p:nvPr/>
        </p:nvSpPr>
        <p:spPr>
          <a:xfrm>
            <a:off x="97797" y="6021288"/>
            <a:ext cx="8964488" cy="707886"/>
          </a:xfrm>
          <a:prstGeom prst="rect">
            <a:avLst/>
          </a:prstGeom>
        </p:spPr>
        <p:txBody>
          <a:bodyPr wrap="square">
            <a:spAutoFit/>
          </a:bodyPr>
          <a:lstStyle/>
          <a:p>
            <a:r>
              <a:rPr lang="en-GB" sz="2000" dirty="0" smtClean="0">
                <a:solidFill>
                  <a:srgbClr val="002060"/>
                </a:solidFill>
              </a:rPr>
              <a:t>Therefore, an acceptable Asset Integrity level is the result of the overall organization of an industrial site (refinery, extraction wheel, power generation plant, etc. ) </a:t>
            </a:r>
            <a:endParaRPr lang="en-GB" sz="2000" dirty="0">
              <a:solidFill>
                <a:srgbClr val="002060"/>
              </a:solidFill>
            </a:endParaRPr>
          </a:p>
        </p:txBody>
      </p:sp>
    </p:spTree>
    <p:extLst>
      <p:ext uri="{BB962C8B-B14F-4D97-AF65-F5344CB8AC3E}">
        <p14:creationId xmlns:p14="http://schemas.microsoft.com/office/powerpoint/2010/main" val="3952453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Ra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1"/>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p:nvCxnSpPr>
        <p:spPr>
          <a:xfrm>
            <a:off x="0" y="601834"/>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107504" y="186336"/>
            <a:ext cx="2779415" cy="369332"/>
          </a:xfrm>
          <a:prstGeom prst="rect">
            <a:avLst/>
          </a:prstGeom>
        </p:spPr>
        <p:txBody>
          <a:bodyPr wrap="none">
            <a:spAutoFit/>
          </a:bodyPr>
          <a:lstStyle/>
          <a:p>
            <a:r>
              <a:rPr lang="en-GB" b="1" dirty="0" smtClean="0">
                <a:solidFill>
                  <a:srgbClr val="C00000"/>
                </a:solidFill>
              </a:rPr>
              <a:t>Asset Integrity- key aspects</a:t>
            </a:r>
            <a:endParaRPr lang="en-GB" dirty="0"/>
          </a:p>
        </p:txBody>
      </p:sp>
      <p:sp>
        <p:nvSpPr>
          <p:cNvPr id="7" name="Rettangolo 6"/>
          <p:cNvSpPr/>
          <p:nvPr/>
        </p:nvSpPr>
        <p:spPr>
          <a:xfrm>
            <a:off x="251520" y="692696"/>
            <a:ext cx="6336704" cy="400110"/>
          </a:xfrm>
          <a:prstGeom prst="rect">
            <a:avLst/>
          </a:prstGeom>
        </p:spPr>
        <p:txBody>
          <a:bodyPr wrap="square">
            <a:spAutoFit/>
          </a:bodyPr>
          <a:lstStyle/>
          <a:p>
            <a:r>
              <a:rPr lang="it-IT" sz="2000" b="1" dirty="0" smtClean="0">
                <a:solidFill>
                  <a:srgbClr val="002060"/>
                </a:solidFill>
              </a:rPr>
              <a:t>RISK REGISTER. Critical Item </a:t>
            </a:r>
            <a:r>
              <a:rPr lang="en-GB" sz="2000" b="1" dirty="0" smtClean="0">
                <a:solidFill>
                  <a:srgbClr val="002060"/>
                </a:solidFill>
              </a:rPr>
              <a:t>selection</a:t>
            </a:r>
          </a:p>
        </p:txBody>
      </p:sp>
      <p:sp>
        <p:nvSpPr>
          <p:cNvPr id="9" name="Rettangolo 8"/>
          <p:cNvSpPr/>
          <p:nvPr/>
        </p:nvSpPr>
        <p:spPr>
          <a:xfrm>
            <a:off x="647564" y="3142895"/>
            <a:ext cx="6732748" cy="1445332"/>
          </a:xfrm>
          <a:prstGeom prst="rect">
            <a:avLst/>
          </a:prstGeom>
        </p:spPr>
        <p:txBody>
          <a:bodyPr wrap="square">
            <a:spAutoFit/>
          </a:bodyPr>
          <a:lstStyle/>
          <a:p>
            <a:pPr marL="342900" indent="-342900">
              <a:buFont typeface="Arial" panose="020B0604020202020204" pitchFamily="34" charset="0"/>
              <a:buChar char="•"/>
            </a:pPr>
            <a:r>
              <a:rPr lang="en-US" sz="2800" b="1" dirty="0" smtClean="0">
                <a:solidFill>
                  <a:srgbClr val="FF0000"/>
                </a:solidFill>
              </a:rPr>
              <a:t>SCE- Safety Critical Elements</a:t>
            </a:r>
          </a:p>
          <a:p>
            <a:pPr marL="342900" indent="-342900">
              <a:buFont typeface="Arial" panose="020B0604020202020204" pitchFamily="34" charset="0"/>
              <a:buChar char="•"/>
            </a:pPr>
            <a:r>
              <a:rPr lang="en-US" sz="2800" b="1" dirty="0" smtClean="0">
                <a:solidFill>
                  <a:srgbClr val="002060"/>
                </a:solidFill>
              </a:rPr>
              <a:t>OCE-Operating Critical Elements</a:t>
            </a:r>
          </a:p>
          <a:p>
            <a:pPr marL="342900" indent="-342900">
              <a:lnSpc>
                <a:spcPct val="114000"/>
              </a:lnSpc>
              <a:buFont typeface="Arial" panose="020B0604020202020204" pitchFamily="34" charset="0"/>
              <a:buChar char="•"/>
            </a:pPr>
            <a:r>
              <a:rPr lang="en-US" sz="2800" b="1" dirty="0" smtClean="0">
                <a:solidFill>
                  <a:srgbClr val="002060"/>
                </a:solidFill>
              </a:rPr>
              <a:t>ECE- Environmental Critical Elements</a:t>
            </a:r>
            <a:endParaRPr lang="en-US" sz="2800" b="1" dirty="0">
              <a:solidFill>
                <a:srgbClr val="002060"/>
              </a:solidFill>
            </a:endParaRPr>
          </a:p>
        </p:txBody>
      </p:sp>
      <p:sp>
        <p:nvSpPr>
          <p:cNvPr id="8" name="Rettangolo 7"/>
          <p:cNvSpPr/>
          <p:nvPr/>
        </p:nvSpPr>
        <p:spPr>
          <a:xfrm>
            <a:off x="251520" y="1034733"/>
            <a:ext cx="8640960" cy="1969065"/>
          </a:xfrm>
          <a:prstGeom prst="rect">
            <a:avLst/>
          </a:prstGeom>
        </p:spPr>
        <p:txBody>
          <a:bodyPr wrap="square">
            <a:spAutoFit/>
          </a:bodyPr>
          <a:lstStyle/>
          <a:p>
            <a:pPr algn="just">
              <a:lnSpc>
                <a:spcPct val="114000"/>
              </a:lnSpc>
            </a:pPr>
            <a:r>
              <a:rPr lang="en-GB" dirty="0" smtClean="0">
                <a:solidFill>
                  <a:srgbClr val="002060"/>
                </a:solidFill>
              </a:rPr>
              <a:t>Thematic area  for Asset Integrity ISO 550000, where Maintenance Engineering divisions are more involved is </a:t>
            </a:r>
            <a:r>
              <a:rPr lang="en-GB" b="1" dirty="0" smtClean="0">
                <a:solidFill>
                  <a:srgbClr val="002060"/>
                </a:solidFill>
              </a:rPr>
              <a:t>PLANNING</a:t>
            </a:r>
            <a:r>
              <a:rPr lang="en-GB" dirty="0" smtClean="0">
                <a:solidFill>
                  <a:srgbClr val="002060"/>
                </a:solidFill>
              </a:rPr>
              <a:t> activities (maintenance, inspection, FFS, etc.). </a:t>
            </a:r>
            <a:endParaRPr lang="en-GB" sz="2000" dirty="0">
              <a:solidFill>
                <a:srgbClr val="002060"/>
              </a:solidFill>
            </a:endParaRPr>
          </a:p>
          <a:p>
            <a:pPr algn="just">
              <a:lnSpc>
                <a:spcPct val="114000"/>
              </a:lnSpc>
            </a:pPr>
            <a:r>
              <a:rPr lang="en-GB" dirty="0" smtClean="0">
                <a:solidFill>
                  <a:srgbClr val="002060"/>
                </a:solidFill>
              </a:rPr>
              <a:t>A basic step is risk register definition, which require a preliminary </a:t>
            </a:r>
            <a:r>
              <a:rPr lang="en-GB" b="1" dirty="0" smtClean="0">
                <a:solidFill>
                  <a:srgbClr val="002060"/>
                </a:solidFill>
              </a:rPr>
              <a:t>Asset Register</a:t>
            </a:r>
            <a:r>
              <a:rPr lang="en-GB" dirty="0" smtClean="0">
                <a:solidFill>
                  <a:srgbClr val="002060"/>
                </a:solidFill>
              </a:rPr>
              <a:t> availability. </a:t>
            </a:r>
          </a:p>
          <a:p>
            <a:pPr algn="just">
              <a:lnSpc>
                <a:spcPct val="114000"/>
              </a:lnSpc>
            </a:pPr>
            <a:r>
              <a:rPr lang="en-GB" dirty="0" smtClean="0">
                <a:solidFill>
                  <a:srgbClr val="002060"/>
                </a:solidFill>
              </a:rPr>
              <a:t>Risk Register is the amount of item with Integrity Relevance In case of failure. According to consequence are classified as follow: </a:t>
            </a:r>
          </a:p>
        </p:txBody>
      </p:sp>
      <p:sp>
        <p:nvSpPr>
          <p:cNvPr id="11" name="Rettangolo 10"/>
          <p:cNvSpPr/>
          <p:nvPr/>
        </p:nvSpPr>
        <p:spPr>
          <a:xfrm>
            <a:off x="53752" y="4869160"/>
            <a:ext cx="9036496" cy="1752403"/>
          </a:xfrm>
          <a:prstGeom prst="rect">
            <a:avLst/>
          </a:prstGeom>
        </p:spPr>
        <p:txBody>
          <a:bodyPr wrap="square">
            <a:spAutoFit/>
          </a:bodyPr>
          <a:lstStyle/>
          <a:p>
            <a:pPr>
              <a:lnSpc>
                <a:spcPct val="114000"/>
              </a:lnSpc>
            </a:pPr>
            <a:r>
              <a:rPr lang="en-US" sz="2400" dirty="0" smtClean="0">
                <a:solidFill>
                  <a:srgbClr val="002060"/>
                </a:solidFill>
              </a:rPr>
              <a:t>We all dream a safety and environmental friendly production site, but is also required an operation availability and business sustainability, therefore also OCE integrity management is very important, even if a more internal issue</a:t>
            </a:r>
            <a:endParaRPr lang="it-IT" sz="2400" dirty="0">
              <a:solidFill>
                <a:srgbClr val="002060"/>
              </a:solidFill>
            </a:endParaRPr>
          </a:p>
        </p:txBody>
      </p:sp>
    </p:spTree>
    <p:extLst>
      <p:ext uri="{BB962C8B-B14F-4D97-AF65-F5344CB8AC3E}">
        <p14:creationId xmlns:p14="http://schemas.microsoft.com/office/powerpoint/2010/main" val="428249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Ra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1"/>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p:nvCxnSpPr>
        <p:spPr>
          <a:xfrm>
            <a:off x="0" y="601834"/>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107504" y="186336"/>
            <a:ext cx="2779415" cy="369332"/>
          </a:xfrm>
          <a:prstGeom prst="rect">
            <a:avLst/>
          </a:prstGeom>
        </p:spPr>
        <p:txBody>
          <a:bodyPr wrap="none">
            <a:spAutoFit/>
          </a:bodyPr>
          <a:lstStyle/>
          <a:p>
            <a:r>
              <a:rPr lang="en-GB" b="1" dirty="0" smtClean="0">
                <a:solidFill>
                  <a:srgbClr val="C00000"/>
                </a:solidFill>
              </a:rPr>
              <a:t>Asset Integrity- key aspects</a:t>
            </a:r>
            <a:endParaRPr lang="en-GB" dirty="0"/>
          </a:p>
        </p:txBody>
      </p:sp>
      <p:sp>
        <p:nvSpPr>
          <p:cNvPr id="7" name="Rettangolo 6"/>
          <p:cNvSpPr/>
          <p:nvPr/>
        </p:nvSpPr>
        <p:spPr>
          <a:xfrm>
            <a:off x="251520" y="692696"/>
            <a:ext cx="6336704" cy="400110"/>
          </a:xfrm>
          <a:prstGeom prst="rect">
            <a:avLst/>
          </a:prstGeom>
        </p:spPr>
        <p:txBody>
          <a:bodyPr wrap="square">
            <a:spAutoFit/>
          </a:bodyPr>
          <a:lstStyle/>
          <a:p>
            <a:r>
              <a:rPr lang="en-GB" sz="2000" b="1" dirty="0" smtClean="0">
                <a:solidFill>
                  <a:srgbClr val="002060"/>
                </a:solidFill>
              </a:rPr>
              <a:t>SCE- Safety Critical Elements</a:t>
            </a:r>
            <a:endParaRPr lang="en-GB" sz="2000" b="1" dirty="0">
              <a:solidFill>
                <a:srgbClr val="002060"/>
              </a:solidFill>
            </a:endParaRPr>
          </a:p>
        </p:txBody>
      </p:sp>
      <p:sp>
        <p:nvSpPr>
          <p:cNvPr id="9" name="Rettangolo 8"/>
          <p:cNvSpPr/>
          <p:nvPr/>
        </p:nvSpPr>
        <p:spPr>
          <a:xfrm>
            <a:off x="107504" y="3212976"/>
            <a:ext cx="9001000" cy="3477875"/>
          </a:xfrm>
          <a:prstGeom prst="rect">
            <a:avLst/>
          </a:prstGeom>
        </p:spPr>
        <p:txBody>
          <a:bodyPr wrap="square">
            <a:spAutoFit/>
          </a:bodyPr>
          <a:lstStyle/>
          <a:p>
            <a:r>
              <a:rPr lang="en-GB" sz="2400" b="1" dirty="0" smtClean="0">
                <a:solidFill>
                  <a:srgbClr val="002060"/>
                </a:solidFill>
              </a:rPr>
              <a:t>SCE</a:t>
            </a:r>
            <a:r>
              <a:rPr lang="en-GB" sz="2400" dirty="0" smtClean="0">
                <a:solidFill>
                  <a:srgbClr val="002060"/>
                </a:solidFill>
              </a:rPr>
              <a:t> list may include: </a:t>
            </a:r>
          </a:p>
          <a:p>
            <a:endParaRPr lang="en-GB" sz="1600" dirty="0" smtClean="0">
              <a:solidFill>
                <a:srgbClr val="002060"/>
              </a:solidFill>
            </a:endParaRPr>
          </a:p>
          <a:p>
            <a:pPr marL="342900" indent="-342900">
              <a:lnSpc>
                <a:spcPct val="125000"/>
              </a:lnSpc>
              <a:buFont typeface="Wingdings" panose="05000000000000000000" pitchFamily="2" charset="2"/>
              <a:buChar char="Ø"/>
            </a:pPr>
            <a:r>
              <a:rPr lang="en-GB" sz="2400" dirty="0" smtClean="0">
                <a:solidFill>
                  <a:srgbClr val="002060"/>
                </a:solidFill>
              </a:rPr>
              <a:t>Pressure equipment or atmospheric tanks</a:t>
            </a:r>
          </a:p>
          <a:p>
            <a:pPr marL="342900" indent="-342900">
              <a:lnSpc>
                <a:spcPct val="125000"/>
              </a:lnSpc>
              <a:buFont typeface="Wingdings" panose="05000000000000000000" pitchFamily="2" charset="2"/>
              <a:buChar char="Ø"/>
            </a:pPr>
            <a:r>
              <a:rPr lang="en-GB" sz="2400" dirty="0" smtClean="0">
                <a:solidFill>
                  <a:srgbClr val="002060"/>
                </a:solidFill>
              </a:rPr>
              <a:t>Process line or pipe-line for fluid transportation</a:t>
            </a:r>
          </a:p>
          <a:p>
            <a:pPr marL="342900" indent="-342900">
              <a:lnSpc>
                <a:spcPct val="125000"/>
              </a:lnSpc>
              <a:buFont typeface="Wingdings" panose="05000000000000000000" pitchFamily="2" charset="2"/>
              <a:buChar char="Ø"/>
            </a:pPr>
            <a:r>
              <a:rPr lang="en-GB" sz="2400" dirty="0" smtClean="0">
                <a:solidFill>
                  <a:srgbClr val="002060"/>
                </a:solidFill>
              </a:rPr>
              <a:t>Rotation machines: pumps, compressors, turbine, etc.</a:t>
            </a:r>
          </a:p>
          <a:p>
            <a:pPr marL="342900" indent="-342900">
              <a:lnSpc>
                <a:spcPct val="125000"/>
              </a:lnSpc>
              <a:buFont typeface="Wingdings" panose="05000000000000000000" pitchFamily="2" charset="2"/>
              <a:buChar char="Ø"/>
            </a:pPr>
            <a:r>
              <a:rPr lang="en-GB" sz="2400" dirty="0" smtClean="0">
                <a:solidFill>
                  <a:srgbClr val="002060"/>
                </a:solidFill>
              </a:rPr>
              <a:t>Regulation or Interlock valves, including Emergency Interlock valves</a:t>
            </a:r>
          </a:p>
          <a:p>
            <a:pPr marL="342900" indent="-342900">
              <a:lnSpc>
                <a:spcPct val="125000"/>
              </a:lnSpc>
              <a:buFont typeface="Wingdings" panose="05000000000000000000" pitchFamily="2" charset="2"/>
              <a:buChar char="Ø"/>
            </a:pPr>
            <a:r>
              <a:rPr lang="en-GB" sz="2400" dirty="0" smtClean="0">
                <a:solidFill>
                  <a:srgbClr val="002060"/>
                </a:solidFill>
              </a:rPr>
              <a:t>Process instruments (switch or analogic involved in Emergency Shut Down sequence)</a:t>
            </a:r>
          </a:p>
        </p:txBody>
      </p:sp>
      <p:sp>
        <p:nvSpPr>
          <p:cNvPr id="8" name="Rettangolo 7"/>
          <p:cNvSpPr/>
          <p:nvPr/>
        </p:nvSpPr>
        <p:spPr>
          <a:xfrm>
            <a:off x="107504" y="1196752"/>
            <a:ext cx="8856984" cy="1846659"/>
          </a:xfrm>
          <a:prstGeom prst="rect">
            <a:avLst/>
          </a:prstGeom>
        </p:spPr>
        <p:txBody>
          <a:bodyPr wrap="square">
            <a:spAutoFit/>
          </a:bodyPr>
          <a:lstStyle/>
          <a:p>
            <a:pPr algn="just">
              <a:lnSpc>
                <a:spcPct val="114000"/>
              </a:lnSpc>
            </a:pPr>
            <a:r>
              <a:rPr lang="en-GB" sz="2000" dirty="0" smtClean="0">
                <a:solidFill>
                  <a:srgbClr val="002060"/>
                </a:solidFill>
              </a:rPr>
              <a:t>In Italy, as well in EU countries, definition of SCE comes from mandatory </a:t>
            </a:r>
            <a:r>
              <a:rPr lang="en-GB" sz="2000" dirty="0" smtClean="0">
                <a:solidFill>
                  <a:srgbClr val="002060"/>
                </a:solidFill>
              </a:rPr>
              <a:t>recommendations </a:t>
            </a:r>
            <a:r>
              <a:rPr lang="en-GB" sz="2000" dirty="0" smtClean="0">
                <a:solidFill>
                  <a:srgbClr val="002060"/>
                </a:solidFill>
              </a:rPr>
              <a:t>of the European Directive </a:t>
            </a:r>
            <a:r>
              <a:rPr lang="en-GB" sz="2000" b="1" dirty="0" smtClean="0">
                <a:solidFill>
                  <a:srgbClr val="002060"/>
                </a:solidFill>
              </a:rPr>
              <a:t>2018/18/UE</a:t>
            </a:r>
            <a:r>
              <a:rPr lang="en-GB" sz="2000" dirty="0" smtClean="0">
                <a:solidFill>
                  <a:srgbClr val="002060"/>
                </a:solidFill>
              </a:rPr>
              <a:t>, also knew as </a:t>
            </a:r>
            <a:r>
              <a:rPr lang="en-GB" sz="2000" b="1" dirty="0" smtClean="0">
                <a:solidFill>
                  <a:srgbClr val="002060"/>
                </a:solidFill>
              </a:rPr>
              <a:t>Seveso III</a:t>
            </a:r>
            <a:r>
              <a:rPr lang="en-GB" sz="2000" dirty="0" smtClean="0">
                <a:solidFill>
                  <a:srgbClr val="002060"/>
                </a:solidFill>
              </a:rPr>
              <a:t>. </a:t>
            </a:r>
          </a:p>
          <a:p>
            <a:pPr algn="just">
              <a:lnSpc>
                <a:spcPct val="114000"/>
              </a:lnSpc>
            </a:pPr>
            <a:r>
              <a:rPr lang="en-GB" sz="2000" dirty="0" smtClean="0">
                <a:solidFill>
                  <a:srgbClr val="002060"/>
                </a:solidFill>
              </a:rPr>
              <a:t>SCE are items directly involved in relevant incidental event, as reported in the Safety Report, where possible scenario are evaluated in terms of consequence and mitigation action.  </a:t>
            </a:r>
          </a:p>
        </p:txBody>
      </p:sp>
    </p:spTree>
    <p:extLst>
      <p:ext uri="{BB962C8B-B14F-4D97-AF65-F5344CB8AC3E}">
        <p14:creationId xmlns:p14="http://schemas.microsoft.com/office/powerpoint/2010/main" val="237767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Ra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1"/>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p:nvCxnSpPr>
        <p:spPr>
          <a:xfrm>
            <a:off x="0" y="601834"/>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107504" y="186336"/>
            <a:ext cx="2779415" cy="369332"/>
          </a:xfrm>
          <a:prstGeom prst="rect">
            <a:avLst/>
          </a:prstGeom>
        </p:spPr>
        <p:txBody>
          <a:bodyPr wrap="none">
            <a:spAutoFit/>
          </a:bodyPr>
          <a:lstStyle/>
          <a:p>
            <a:r>
              <a:rPr lang="en-GB" b="1" dirty="0" smtClean="0">
                <a:solidFill>
                  <a:srgbClr val="C00000"/>
                </a:solidFill>
              </a:rPr>
              <a:t>Asset Integrity- key aspects</a:t>
            </a:r>
            <a:endParaRPr lang="en-GB" dirty="0"/>
          </a:p>
        </p:txBody>
      </p:sp>
      <p:sp>
        <p:nvSpPr>
          <p:cNvPr id="7" name="Rettangolo 6"/>
          <p:cNvSpPr/>
          <p:nvPr/>
        </p:nvSpPr>
        <p:spPr>
          <a:xfrm>
            <a:off x="251520" y="1163944"/>
            <a:ext cx="8496944" cy="1631216"/>
          </a:xfrm>
          <a:prstGeom prst="rect">
            <a:avLst/>
          </a:prstGeom>
        </p:spPr>
        <p:txBody>
          <a:bodyPr wrap="square">
            <a:spAutoFit/>
          </a:bodyPr>
          <a:lstStyle/>
          <a:p>
            <a:pPr algn="just">
              <a:lnSpc>
                <a:spcPct val="125000"/>
              </a:lnSpc>
            </a:pPr>
            <a:r>
              <a:rPr lang="en-GB" sz="2000" dirty="0" smtClean="0">
                <a:solidFill>
                  <a:srgbClr val="002060"/>
                </a:solidFill>
              </a:rPr>
              <a:t>As SCE are directly involved in relevant incident with consequence that also are spread outside the area of production site, it is very important Ageing Management of these element, especially for ones subjected to time related damages mechanisms (static equipment and machines)</a:t>
            </a:r>
            <a:endParaRPr lang="en-GB" sz="2400" dirty="0">
              <a:solidFill>
                <a:srgbClr val="002060"/>
              </a:solidFill>
            </a:endParaRPr>
          </a:p>
        </p:txBody>
      </p:sp>
      <p:sp>
        <p:nvSpPr>
          <p:cNvPr id="9" name="Rettangolo 8"/>
          <p:cNvSpPr/>
          <p:nvPr/>
        </p:nvSpPr>
        <p:spPr>
          <a:xfrm>
            <a:off x="179512" y="3717032"/>
            <a:ext cx="8939304" cy="2528384"/>
          </a:xfrm>
          <a:prstGeom prst="rect">
            <a:avLst/>
          </a:prstGeom>
        </p:spPr>
        <p:txBody>
          <a:bodyPr wrap="square">
            <a:spAutoFit/>
          </a:bodyPr>
          <a:lstStyle/>
          <a:p>
            <a:pPr>
              <a:lnSpc>
                <a:spcPct val="114000"/>
              </a:lnSpc>
            </a:pPr>
            <a:r>
              <a:rPr lang="en-GB" sz="2000" b="1" dirty="0" smtClean="0">
                <a:solidFill>
                  <a:srgbClr val="002060"/>
                </a:solidFill>
              </a:rPr>
              <a:t>This methodology consists in a Bayesian approach resulting in a comparative methodology- fish bone model:</a:t>
            </a:r>
          </a:p>
          <a:p>
            <a:pPr>
              <a:lnSpc>
                <a:spcPct val="114000"/>
              </a:lnSpc>
            </a:pPr>
            <a:r>
              <a:rPr lang="en-GB" sz="2000" dirty="0" smtClean="0">
                <a:solidFill>
                  <a:srgbClr val="002060"/>
                </a:solidFill>
              </a:rPr>
              <a:t>n. 6 ageing promoter parameters</a:t>
            </a:r>
          </a:p>
          <a:p>
            <a:pPr>
              <a:lnSpc>
                <a:spcPct val="114000"/>
              </a:lnSpc>
            </a:pPr>
            <a:r>
              <a:rPr lang="en-GB" sz="2000" dirty="0" smtClean="0">
                <a:solidFill>
                  <a:srgbClr val="002060"/>
                </a:solidFill>
              </a:rPr>
              <a:t>n. 6  ageing restraining parameters </a:t>
            </a:r>
          </a:p>
          <a:p>
            <a:pPr>
              <a:lnSpc>
                <a:spcPct val="114000"/>
              </a:lnSpc>
            </a:pPr>
            <a:r>
              <a:rPr lang="en-GB" sz="2000" dirty="0" smtClean="0">
                <a:solidFill>
                  <a:srgbClr val="002060"/>
                </a:solidFill>
              </a:rPr>
              <a:t>Algebraic sum gives a numeric parameter of ageing level of single Unit or production site: </a:t>
            </a:r>
          </a:p>
          <a:p>
            <a:pPr>
              <a:lnSpc>
                <a:spcPct val="114000"/>
              </a:lnSpc>
            </a:pPr>
            <a:r>
              <a:rPr lang="en-GB" sz="2000" dirty="0" smtClean="0">
                <a:solidFill>
                  <a:srgbClr val="002060"/>
                </a:solidFill>
              </a:rPr>
              <a:t>&gt;0 ageing well managed, &lt;0 corrective implementations are required) </a:t>
            </a:r>
            <a:endParaRPr lang="en-GB" sz="2000" dirty="0">
              <a:solidFill>
                <a:srgbClr val="002060"/>
              </a:solidFill>
            </a:endParaRPr>
          </a:p>
        </p:txBody>
      </p:sp>
      <p:sp>
        <p:nvSpPr>
          <p:cNvPr id="8" name="Rettangolo 7"/>
          <p:cNvSpPr/>
          <p:nvPr/>
        </p:nvSpPr>
        <p:spPr>
          <a:xfrm>
            <a:off x="251520" y="692696"/>
            <a:ext cx="6336704" cy="400110"/>
          </a:xfrm>
          <a:prstGeom prst="rect">
            <a:avLst/>
          </a:prstGeom>
        </p:spPr>
        <p:txBody>
          <a:bodyPr wrap="square">
            <a:spAutoFit/>
          </a:bodyPr>
          <a:lstStyle/>
          <a:p>
            <a:r>
              <a:rPr lang="en-GB" sz="2000" b="1" dirty="0" smtClean="0">
                <a:solidFill>
                  <a:srgbClr val="002060"/>
                </a:solidFill>
              </a:rPr>
              <a:t>SCE- Ageing and life cycle evaluation</a:t>
            </a:r>
            <a:endParaRPr lang="en-GB" sz="2000" b="1" dirty="0">
              <a:solidFill>
                <a:srgbClr val="002060"/>
              </a:solidFill>
            </a:endParaRPr>
          </a:p>
        </p:txBody>
      </p:sp>
      <p:sp>
        <p:nvSpPr>
          <p:cNvPr id="10" name="Rettangolo 9"/>
          <p:cNvSpPr/>
          <p:nvPr/>
        </p:nvSpPr>
        <p:spPr>
          <a:xfrm>
            <a:off x="173429" y="3115426"/>
            <a:ext cx="8496944" cy="412934"/>
          </a:xfrm>
          <a:prstGeom prst="rect">
            <a:avLst/>
          </a:prstGeom>
        </p:spPr>
        <p:txBody>
          <a:bodyPr wrap="square">
            <a:spAutoFit/>
          </a:bodyPr>
          <a:lstStyle/>
          <a:p>
            <a:pPr algn="just">
              <a:lnSpc>
                <a:spcPct val="125000"/>
              </a:lnSpc>
            </a:pPr>
            <a:r>
              <a:rPr lang="en-GB" b="1" i="1" dirty="0" smtClean="0">
                <a:solidFill>
                  <a:srgbClr val="002060"/>
                </a:solidFill>
              </a:rPr>
              <a:t>…An experimental approach recently applied in Italy </a:t>
            </a:r>
            <a:endParaRPr lang="en-GB" sz="2000" b="1" i="1" dirty="0">
              <a:solidFill>
                <a:srgbClr val="002060"/>
              </a:solidFill>
            </a:endParaRPr>
          </a:p>
        </p:txBody>
      </p:sp>
    </p:spTree>
    <p:extLst>
      <p:ext uri="{BB962C8B-B14F-4D97-AF65-F5344CB8AC3E}">
        <p14:creationId xmlns:p14="http://schemas.microsoft.com/office/powerpoint/2010/main" val="2328901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Ra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1"/>
            <a:ext cx="60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p:cNvCxnSpPr/>
          <p:nvPr/>
        </p:nvCxnSpPr>
        <p:spPr>
          <a:xfrm>
            <a:off x="0" y="601834"/>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107504" y="186336"/>
            <a:ext cx="2779415" cy="369332"/>
          </a:xfrm>
          <a:prstGeom prst="rect">
            <a:avLst/>
          </a:prstGeom>
        </p:spPr>
        <p:txBody>
          <a:bodyPr wrap="none">
            <a:spAutoFit/>
          </a:bodyPr>
          <a:lstStyle/>
          <a:p>
            <a:r>
              <a:rPr lang="en-GB" b="1" dirty="0" smtClean="0">
                <a:solidFill>
                  <a:srgbClr val="C00000"/>
                </a:solidFill>
              </a:rPr>
              <a:t>Asset Integrity- key aspects</a:t>
            </a:r>
            <a:endParaRPr lang="en-GB" dirty="0"/>
          </a:p>
        </p:txBody>
      </p:sp>
      <p:sp>
        <p:nvSpPr>
          <p:cNvPr id="7" name="Rettangolo 6"/>
          <p:cNvSpPr/>
          <p:nvPr/>
        </p:nvSpPr>
        <p:spPr>
          <a:xfrm>
            <a:off x="323528" y="1481764"/>
            <a:ext cx="3980322" cy="2177519"/>
          </a:xfrm>
          <a:prstGeom prst="rect">
            <a:avLst/>
          </a:prstGeom>
        </p:spPr>
        <p:txBody>
          <a:bodyPr wrap="square">
            <a:spAutoFit/>
          </a:bodyPr>
          <a:lstStyle/>
          <a:p>
            <a:pPr marL="457200" indent="-457200" algn="just">
              <a:lnSpc>
                <a:spcPct val="114000"/>
              </a:lnSpc>
              <a:buAutoNum type="arabicPeriod"/>
            </a:pPr>
            <a:r>
              <a:rPr lang="en-GB" sz="2000" dirty="0" smtClean="0">
                <a:solidFill>
                  <a:srgbClr val="FF0000"/>
                </a:solidFill>
              </a:rPr>
              <a:t>Service life</a:t>
            </a:r>
          </a:p>
          <a:p>
            <a:pPr marL="457200" indent="-457200" algn="just">
              <a:lnSpc>
                <a:spcPct val="114000"/>
              </a:lnSpc>
              <a:buAutoNum type="arabicPeriod"/>
            </a:pPr>
            <a:r>
              <a:rPr lang="en-GB" sz="2000" dirty="0" smtClean="0">
                <a:solidFill>
                  <a:srgbClr val="FF0000"/>
                </a:solidFill>
              </a:rPr>
              <a:t>Unplanned shut-down/Up set</a:t>
            </a:r>
          </a:p>
          <a:p>
            <a:pPr marL="457200" indent="-457200" algn="just">
              <a:lnSpc>
                <a:spcPct val="114000"/>
              </a:lnSpc>
              <a:buAutoNum type="arabicPeriod"/>
            </a:pPr>
            <a:r>
              <a:rPr lang="en-GB" sz="2000" dirty="0" smtClean="0">
                <a:solidFill>
                  <a:srgbClr val="FF0000"/>
                </a:solidFill>
              </a:rPr>
              <a:t>Failure frequency</a:t>
            </a:r>
          </a:p>
          <a:p>
            <a:pPr marL="457200" indent="-457200" algn="just">
              <a:lnSpc>
                <a:spcPct val="114000"/>
              </a:lnSpc>
              <a:buAutoNum type="arabicPeriod"/>
            </a:pPr>
            <a:r>
              <a:rPr lang="en-GB" sz="2000" dirty="0" smtClean="0">
                <a:solidFill>
                  <a:srgbClr val="FF0000"/>
                </a:solidFill>
              </a:rPr>
              <a:t>Incidents and near miss</a:t>
            </a:r>
          </a:p>
          <a:p>
            <a:pPr marL="457200" indent="-457200" algn="just">
              <a:lnSpc>
                <a:spcPct val="114000"/>
              </a:lnSpc>
              <a:buAutoNum type="arabicPeriod"/>
            </a:pPr>
            <a:r>
              <a:rPr lang="en-GB" sz="2000" dirty="0" smtClean="0">
                <a:solidFill>
                  <a:srgbClr val="FF0000"/>
                </a:solidFill>
              </a:rPr>
              <a:t>Number of failure</a:t>
            </a:r>
          </a:p>
          <a:p>
            <a:pPr marL="457200" indent="-457200" algn="just">
              <a:lnSpc>
                <a:spcPct val="114000"/>
              </a:lnSpc>
              <a:buAutoNum type="arabicPeriod"/>
            </a:pPr>
            <a:r>
              <a:rPr lang="en-GB" sz="2000" dirty="0" smtClean="0">
                <a:solidFill>
                  <a:srgbClr val="FF0000"/>
                </a:solidFill>
              </a:rPr>
              <a:t>Damages mechanism Damages</a:t>
            </a:r>
          </a:p>
        </p:txBody>
      </p:sp>
      <p:sp>
        <p:nvSpPr>
          <p:cNvPr id="8" name="Rettangolo 7"/>
          <p:cNvSpPr/>
          <p:nvPr/>
        </p:nvSpPr>
        <p:spPr>
          <a:xfrm>
            <a:off x="251520" y="692696"/>
            <a:ext cx="6336704" cy="400110"/>
          </a:xfrm>
          <a:prstGeom prst="rect">
            <a:avLst/>
          </a:prstGeom>
        </p:spPr>
        <p:txBody>
          <a:bodyPr wrap="square">
            <a:spAutoFit/>
          </a:bodyPr>
          <a:lstStyle/>
          <a:p>
            <a:r>
              <a:rPr lang="en-GB" sz="2000" b="1" dirty="0" smtClean="0">
                <a:solidFill>
                  <a:srgbClr val="002060"/>
                </a:solidFill>
              </a:rPr>
              <a:t>Ageing management – Index </a:t>
            </a:r>
            <a:r>
              <a:rPr lang="en-GB" sz="2000" b="1" dirty="0" smtClean="0">
                <a:solidFill>
                  <a:srgbClr val="002060"/>
                </a:solidFill>
              </a:rPr>
              <a:t>methodology</a:t>
            </a:r>
            <a:endParaRPr lang="en-GB" sz="2000" b="1" dirty="0">
              <a:solidFill>
                <a:srgbClr val="002060"/>
              </a:solidFill>
            </a:endParaRPr>
          </a:p>
        </p:txBody>
      </p:sp>
      <p:pic>
        <p:nvPicPr>
          <p:cNvPr id="11" name="Immagine 10"/>
          <p:cNvPicPr>
            <a:picLocks noChangeAspect="1"/>
          </p:cNvPicPr>
          <p:nvPr/>
        </p:nvPicPr>
        <p:blipFill rotWithShape="1">
          <a:blip r:embed="rId4"/>
          <a:srcRect l="25427" t="33713" r="31728" b="25422"/>
          <a:stretch/>
        </p:blipFill>
        <p:spPr>
          <a:xfrm>
            <a:off x="2027089" y="3717032"/>
            <a:ext cx="4831721" cy="2592288"/>
          </a:xfrm>
          <a:prstGeom prst="rect">
            <a:avLst/>
          </a:prstGeom>
        </p:spPr>
      </p:pic>
      <p:sp>
        <p:nvSpPr>
          <p:cNvPr id="12" name="Rettangolo 11"/>
          <p:cNvSpPr/>
          <p:nvPr/>
        </p:nvSpPr>
        <p:spPr>
          <a:xfrm>
            <a:off x="2283279" y="1020113"/>
            <a:ext cx="3980322" cy="448584"/>
          </a:xfrm>
          <a:prstGeom prst="rect">
            <a:avLst/>
          </a:prstGeom>
        </p:spPr>
        <p:txBody>
          <a:bodyPr wrap="square">
            <a:spAutoFit/>
          </a:bodyPr>
          <a:lstStyle/>
          <a:p>
            <a:pPr algn="just">
              <a:lnSpc>
                <a:spcPct val="125000"/>
              </a:lnSpc>
            </a:pPr>
            <a:r>
              <a:rPr lang="en-GB" sz="2000" b="1" dirty="0" smtClean="0">
                <a:solidFill>
                  <a:srgbClr val="002060"/>
                </a:solidFill>
              </a:rPr>
              <a:t>Parameter object of evaluation</a:t>
            </a:r>
          </a:p>
        </p:txBody>
      </p:sp>
      <p:sp>
        <p:nvSpPr>
          <p:cNvPr id="13" name="Rettangolo 12"/>
          <p:cNvSpPr/>
          <p:nvPr/>
        </p:nvSpPr>
        <p:spPr>
          <a:xfrm>
            <a:off x="4211960" y="1455629"/>
            <a:ext cx="4824536" cy="2197525"/>
          </a:xfrm>
          <a:prstGeom prst="rect">
            <a:avLst/>
          </a:prstGeom>
        </p:spPr>
        <p:txBody>
          <a:bodyPr wrap="square">
            <a:spAutoFit/>
          </a:bodyPr>
          <a:lstStyle/>
          <a:p>
            <a:pPr marL="457200" indent="-457200" algn="just">
              <a:lnSpc>
                <a:spcPct val="114000"/>
              </a:lnSpc>
              <a:buAutoNum type="arabicPeriod"/>
            </a:pPr>
            <a:r>
              <a:rPr lang="en-GB" sz="2000" dirty="0" smtClean="0">
                <a:solidFill>
                  <a:srgbClr val="00B050"/>
                </a:solidFill>
              </a:rPr>
              <a:t>Inspection Management (RBI, IOWs, etc.</a:t>
            </a:r>
          </a:p>
          <a:p>
            <a:pPr marL="457200" indent="-457200" algn="just">
              <a:lnSpc>
                <a:spcPct val="114000"/>
              </a:lnSpc>
              <a:buAutoNum type="arabicPeriod"/>
            </a:pPr>
            <a:r>
              <a:rPr lang="en-GB" sz="2000" dirty="0" smtClean="0">
                <a:solidFill>
                  <a:srgbClr val="00B050"/>
                </a:solidFill>
              </a:rPr>
              <a:t>Authorities auditing findings (SGS-PIR)*</a:t>
            </a:r>
          </a:p>
          <a:p>
            <a:pPr marL="457200" indent="-457200" algn="just">
              <a:lnSpc>
                <a:spcPct val="114000"/>
              </a:lnSpc>
              <a:buAutoNum type="arabicPeriod"/>
            </a:pPr>
            <a:r>
              <a:rPr lang="en-GB" sz="2000" dirty="0" smtClean="0">
                <a:solidFill>
                  <a:srgbClr val="00B050"/>
                </a:solidFill>
              </a:rPr>
              <a:t>Mandatory Inspection on PED eq. </a:t>
            </a:r>
          </a:p>
          <a:p>
            <a:pPr marL="457200" indent="-457200" algn="just">
              <a:lnSpc>
                <a:spcPct val="114000"/>
              </a:lnSpc>
              <a:buAutoNum type="arabicPeriod"/>
            </a:pPr>
            <a:r>
              <a:rPr lang="en-GB" sz="2000" dirty="0" smtClean="0">
                <a:solidFill>
                  <a:srgbClr val="00B050"/>
                </a:solidFill>
              </a:rPr>
              <a:t>Effectiveness of NDT and Inspection </a:t>
            </a:r>
          </a:p>
          <a:p>
            <a:pPr marL="457200" indent="-457200" algn="just">
              <a:lnSpc>
                <a:spcPct val="114000"/>
              </a:lnSpc>
              <a:buAutoNum type="arabicPeriod"/>
            </a:pPr>
            <a:r>
              <a:rPr lang="en-GB" sz="2000" dirty="0" smtClean="0">
                <a:solidFill>
                  <a:srgbClr val="00B050"/>
                </a:solidFill>
              </a:rPr>
              <a:t>Process Control systems (ESD, DCS, etc.)</a:t>
            </a:r>
          </a:p>
          <a:p>
            <a:pPr marL="457200" indent="-457200" algn="just">
              <a:lnSpc>
                <a:spcPct val="114000"/>
              </a:lnSpc>
              <a:buAutoNum type="arabicPeriod"/>
            </a:pPr>
            <a:r>
              <a:rPr lang="en-GB" sz="2000" dirty="0" smtClean="0">
                <a:solidFill>
                  <a:srgbClr val="00B050"/>
                </a:solidFill>
              </a:rPr>
              <a:t>Lining and protections against corrosion</a:t>
            </a:r>
          </a:p>
        </p:txBody>
      </p:sp>
      <p:sp>
        <p:nvSpPr>
          <p:cNvPr id="14" name="Rettangolo 13"/>
          <p:cNvSpPr/>
          <p:nvPr/>
        </p:nvSpPr>
        <p:spPr>
          <a:xfrm>
            <a:off x="293118" y="6409416"/>
            <a:ext cx="8743378" cy="341697"/>
          </a:xfrm>
          <a:prstGeom prst="rect">
            <a:avLst/>
          </a:prstGeom>
        </p:spPr>
        <p:txBody>
          <a:bodyPr wrap="square">
            <a:spAutoFit/>
          </a:bodyPr>
          <a:lstStyle/>
          <a:p>
            <a:pPr algn="just">
              <a:lnSpc>
                <a:spcPct val="125000"/>
              </a:lnSpc>
            </a:pPr>
            <a:r>
              <a:rPr lang="en-GB" sz="1400" dirty="0" smtClean="0">
                <a:solidFill>
                  <a:srgbClr val="002060"/>
                </a:solidFill>
              </a:rPr>
              <a:t>* Auditing activities from external authorities carried put on “</a:t>
            </a:r>
            <a:r>
              <a:rPr lang="en-GB" sz="1400" dirty="0" err="1" smtClean="0">
                <a:solidFill>
                  <a:srgbClr val="002060"/>
                </a:solidFill>
              </a:rPr>
              <a:t>Seveso”sites</a:t>
            </a:r>
            <a:endParaRPr lang="en-GB" sz="1400" dirty="0" smtClean="0">
              <a:solidFill>
                <a:srgbClr val="002060"/>
              </a:solidFill>
            </a:endParaRPr>
          </a:p>
        </p:txBody>
      </p:sp>
    </p:spTree>
    <p:extLst>
      <p:ext uri="{BB962C8B-B14F-4D97-AF65-F5344CB8AC3E}">
        <p14:creationId xmlns:p14="http://schemas.microsoft.com/office/powerpoint/2010/main" val="1236277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3 Master">
  <a:themeElements>
    <a:clrScheme name="Lippincott">
      <a:dk1>
        <a:sysClr val="windowText" lastClr="000000"/>
      </a:dk1>
      <a:lt1>
        <a:sysClr val="window" lastClr="FFFFFF"/>
      </a:lt1>
      <a:dk2>
        <a:srgbClr val="B61A37"/>
      </a:dk2>
      <a:lt2>
        <a:srgbClr val="D7D2CB"/>
      </a:lt2>
      <a:accent1>
        <a:srgbClr val="A4DBE8"/>
      </a:accent1>
      <a:accent2>
        <a:srgbClr val="94A9CB"/>
      </a:accent2>
      <a:accent3>
        <a:srgbClr val="BFB800"/>
      </a:accent3>
      <a:accent4>
        <a:srgbClr val="F38419"/>
      </a:accent4>
      <a:accent5>
        <a:srgbClr val="007681"/>
      </a:accent5>
      <a:accent6>
        <a:srgbClr val="1B365D"/>
      </a:accent6>
      <a:hlink>
        <a:srgbClr val="B61A37"/>
      </a:hlink>
      <a:folHlink>
        <a:srgbClr val="00768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rtlCol="0">
        <a:spAutoFit/>
      </a:bodyPr>
      <a:lstStyle>
        <a:defPPr>
          <a:defRPr sz="1600" dirty="0" err="1" smtClean="0"/>
        </a:defPPr>
      </a:lstStyle>
    </a:tx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65986</TotalTime>
  <Words>1350</Words>
  <Application>Microsoft Office PowerPoint</Application>
  <PresentationFormat>Presentazione su schermo (4:3)</PresentationFormat>
  <Paragraphs>199</Paragraphs>
  <Slides>23</Slides>
  <Notes>18</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23</vt:i4>
      </vt:variant>
    </vt:vector>
  </HeadingPairs>
  <TitlesOfParts>
    <vt:vector size="33" baseType="lpstr">
      <vt:lpstr>Arial</vt:lpstr>
      <vt:lpstr>Calibri</vt:lpstr>
      <vt:lpstr>Geneva</vt:lpstr>
      <vt:lpstr>Georgia</vt:lpstr>
      <vt:lpstr>Lucida Grande</vt:lpstr>
      <vt:lpstr>Times</vt:lpstr>
      <vt:lpstr>Times New Roman</vt:lpstr>
      <vt:lpstr>Wingdings</vt:lpstr>
      <vt:lpstr>Tema di Office</vt:lpstr>
      <vt:lpstr>2013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Thank your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Luca Franceschini</dc:creator>
  <cp:lastModifiedBy>us</cp:lastModifiedBy>
  <cp:revision>938</cp:revision>
  <cp:lastPrinted>2018-11-20T15:00:02Z</cp:lastPrinted>
  <dcterms:created xsi:type="dcterms:W3CDTF">2013-03-22T13:19:33Z</dcterms:created>
  <dcterms:modified xsi:type="dcterms:W3CDTF">2023-05-22T12:47:44Z</dcterms:modified>
</cp:coreProperties>
</file>